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jmgBHq6gOZjU6kuei59XhkY+uW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6141c9ad1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6141c9ad1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通常 隨著時間外推，可偵測率會越來越低(比例上 hits變少，missese變多)，而誤報率則會越來越高</a:t>
            </a:r>
            <a:r>
              <a:rPr lang="zh-TW"/>
              <a:t>(比例上 hits變少，fales alarms變多)</a:t>
            </a:r>
            <a:endParaRPr/>
          </a:p>
        </p:txBody>
      </p:sp>
      <p:sp>
        <p:nvSpPr>
          <p:cNvPr id="155" name="Google Shape;155;gd6141c9ad1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6141c9ad1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6141c9ad1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d6141c9ad1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6141c9ad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6141c9ad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d6141c9ad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6141c9ad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6141c9ad1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ar意思即在一個大小為 n 的空間裡，隨機畫兩 個圓(a + b)和(a + c)，並讓兩個圓交集的機率。最 後再乘上 n，即為隨機交集的面積大小。在颱風 或梅雨鋒面個案時，因降雨區域幾乎籠罩全台， 所以觀測降水面積(a + c)很大，在這樣的情況下， 若預報降水面積(a + b)遠小於觀測降水面積，因 交集面積(a)很大導致 TS 得分很高；但如果是 ETS 的計算方式，由於 ar 很大（因觀測降水面積(a + c)很大），所以被扣分的情形會很顯著，導致 ETS 得分很低。因此 ETS 可以避免 a 和 c 遠大於 b 時， 所造成的得分偏高情況，較 TS 嚴苛。 </a:t>
            </a:r>
            <a:endParaRPr/>
          </a:p>
        </p:txBody>
      </p:sp>
      <p:sp>
        <p:nvSpPr>
          <p:cNvPr id="181" name="Google Shape;181;gd6141c9ad1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404f02f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404f02f1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在畫圖時，我使用的方法是將預測及觀測的數據，用"是否有過門檻"來進行分類，,分別用四個數字來表示，因此在相減後可以得到四個不同的數字，再以此數字來畫圖</a:t>
            </a:r>
            <a:endParaRPr/>
          </a:p>
        </p:txBody>
      </p:sp>
      <p:sp>
        <p:nvSpPr>
          <p:cNvPr id="190" name="Google Shape;190;gd404f02f1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a35a62e29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a35a62e29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畫出來的圖如上，這是以0為門檻，圖中(observe-0min. v.s. nowcasting-60min.)是直接拿一小時前的外推結果和觀測場做比對</a:t>
            </a:r>
            <a:endParaRPr/>
          </a:p>
        </p:txBody>
      </p:sp>
      <p:sp>
        <p:nvSpPr>
          <p:cNvPr id="197" name="Google Shape;197;gda35a62e29_2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62f82970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62f82970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11/21 </a:t>
            </a:r>
            <a:endParaRPr/>
          </a:p>
          <a:p>
            <a:pPr indent="0" lvl="0" marL="0" rtl="0" algn="l">
              <a:spcBef>
                <a:spcPts val="0"/>
              </a:spcBef>
              <a:spcAft>
                <a:spcPts val="0"/>
              </a:spcAft>
              <a:buNone/>
            </a:pPr>
            <a:r>
              <a:rPr lang="zh-TW"/>
              <a:t>以上三張圖 有1小時也有2小時的結果，分別有不同的門檻，由圖中可以看到，門檻越高 有過門檻的區域越小，hit的情況也更小。2小時的圖也比1小時的 紅色區域比例更小一些</a:t>
            </a:r>
            <a:endParaRPr/>
          </a:p>
        </p:txBody>
      </p:sp>
      <p:sp>
        <p:nvSpPr>
          <p:cNvPr id="203" name="Google Shape;203;gd62f82970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404f02f1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404f02f1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11/23</a:t>
            </a:r>
            <a:endParaRPr/>
          </a:p>
        </p:txBody>
      </p:sp>
      <p:sp>
        <p:nvSpPr>
          <p:cNvPr id="216" name="Google Shape;216;gd404f02f1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a79b227ed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a79b227ed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t>上圖的觀測時間都是12:00，門檻=0，分別和由10點以及11點的觀測場外推結果做比較，可以看到左邊</a:t>
            </a:r>
            <a:r>
              <a:rPr lang="zh-TW"/>
              <a:t>2小時的圖 也比右邊1小時的 紅色區域面積變小(即準確面積變小)，藍色/綠色(誤報/未報)面積增大</a:t>
            </a:r>
            <a:endParaRPr/>
          </a:p>
        </p:txBody>
      </p:sp>
      <p:sp>
        <p:nvSpPr>
          <p:cNvPr id="229" name="Google Shape;229;gda79b227ed_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a35a62e2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a35a62e2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公正預報得分(EST)和可偵測率(POD) 均隨時間下降，並且外推1小時的分數都比2小時高；</a:t>
            </a:r>
            <a:endParaRPr/>
          </a:p>
          <a:p>
            <a:pPr indent="0" lvl="0" marL="0" rtl="0" algn="l">
              <a:spcBef>
                <a:spcPts val="0"/>
              </a:spcBef>
              <a:spcAft>
                <a:spcPts val="0"/>
              </a:spcAft>
              <a:buNone/>
            </a:pPr>
            <a:r>
              <a:rPr lang="zh-TW"/>
              <a:t>而誤報率(FAR)則是上升，外推2小時誤報率也會比1小時的高</a:t>
            </a:r>
            <a:endParaRPr/>
          </a:p>
        </p:txBody>
      </p:sp>
      <p:sp>
        <p:nvSpPr>
          <p:cNvPr id="240" name="Google Shape;240;gda35a62e2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a35a62e29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a35a62e29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比起上一筆資料(11/21)，11/23的</a:t>
            </a:r>
            <a:r>
              <a:rPr lang="zh-TW"/>
              <a:t>公正預報得分和可偵測率都低許多，誤報率也較高</a:t>
            </a:r>
            <a:endParaRPr/>
          </a:p>
        </p:txBody>
      </p:sp>
      <p:sp>
        <p:nvSpPr>
          <p:cNvPr id="248" name="Google Shape;248;gda35a62e29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a35a62e29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a35a62e29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以這張圖可以看到一些有趣的地方，以公正預報得分來看，外推一小時的分數最高，外推兩小時的最低，兩筆資料都是外推結果的則是介在中間。還有 一樣外推一小時的EST值大小都落在0.6左右 差不多(灰色線和橘色線的第一個點)</a:t>
            </a:r>
            <a:endParaRPr/>
          </a:p>
        </p:txBody>
      </p:sp>
      <p:sp>
        <p:nvSpPr>
          <p:cNvPr id="256" name="Google Shape;256;gda35a62e29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a35a62e29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a35a62e29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da35a62e29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a476f1a1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a476f1a1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da476f1a1c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62f8297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62f82970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d62f82970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62f82970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62f82970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d62f82970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62f82970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62f82970a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d62f82970a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a929181e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a929181e0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da929181e0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a929181e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a929181e0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da929181e0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a6853f38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a6853f38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da6853f38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a6853f38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a6853f38b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da6853f38b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a6853f38b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a6853f38b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da6853f38b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a79b227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da79b227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a79b227e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da79b227e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a79b227ed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da79b227e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a79b227e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da79b227e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TW">
                <a:solidFill>
                  <a:srgbClr val="202122"/>
                </a:solidFill>
                <a:latin typeface="Arial"/>
                <a:ea typeface="Arial"/>
                <a:cs typeface="Arial"/>
                <a:sym typeface="Arial"/>
              </a:rPr>
              <a:t>雷達反射率(Z)取決於粒子數量、大小，時雨量(R)取決於粒子數量、大小、速度</a:t>
            </a:r>
            <a:endParaRPr b="0" i="0">
              <a:solidFill>
                <a:srgbClr val="202122"/>
              </a:solidFill>
              <a:latin typeface="Arial"/>
              <a:ea typeface="Arial"/>
              <a:cs typeface="Arial"/>
              <a:sym typeface="Arial"/>
            </a:endParaRPr>
          </a:p>
          <a:p>
            <a:pPr indent="0" lvl="0" marL="0" rtl="0" algn="l">
              <a:spcBef>
                <a:spcPts val="0"/>
              </a:spcBef>
              <a:spcAft>
                <a:spcPts val="0"/>
              </a:spcAft>
              <a:buNone/>
            </a:pPr>
            <a:r>
              <a:rPr b="0" i="0" lang="zh-TW">
                <a:solidFill>
                  <a:srgbClr val="202122"/>
                </a:solidFill>
                <a:latin typeface="Arial"/>
                <a:ea typeface="Arial"/>
                <a:cs typeface="Arial"/>
                <a:sym typeface="Arial"/>
              </a:rPr>
              <a:t>兩者間有關係式，可以直接找一個轉換公式：Marshall-Palmer formula</a:t>
            </a:r>
            <a:endParaRPr/>
          </a:p>
        </p:txBody>
      </p:sp>
      <p:sp>
        <p:nvSpPr>
          <p:cNvPr id="109" name="Google Shape;1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先將資料做color bar範圍的處理</a:t>
            </a:r>
            <a:endParaRPr/>
          </a:p>
        </p:txBody>
      </p:sp>
      <p:sp>
        <p:nvSpPr>
          <p:cNvPr id="133" name="Google Shape;13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6141c9ad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6141c9ad1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d6141c9ad1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gif"/><Relationship Id="rId4" Type="http://schemas.openxmlformats.org/officeDocument/2006/relationships/image" Target="../media/image27.gif"/><Relationship Id="rId5" Type="http://schemas.openxmlformats.org/officeDocument/2006/relationships/image" Target="../media/image3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gif"/><Relationship Id="rId4" Type="http://schemas.openxmlformats.org/officeDocument/2006/relationships/image" Target="../media/image16.gif"/><Relationship Id="rId5" Type="http://schemas.openxmlformats.org/officeDocument/2006/relationships/image" Target="../media/image3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9.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 type="subTitle"/>
          </p:nvPr>
        </p:nvSpPr>
        <p:spPr>
          <a:xfrm>
            <a:off x="1524000" y="1748332"/>
            <a:ext cx="9144000" cy="336133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None/>
            </a:pPr>
            <a:r>
              <a:rPr lang="zh-TW" sz="3600">
                <a:latin typeface="Microsoft JhengHei"/>
                <a:ea typeface="Microsoft JhengHei"/>
                <a:cs typeface="Microsoft JhengHei"/>
                <a:sym typeface="Microsoft JhengHei"/>
              </a:rPr>
              <a:t>2021/05/12進度報告</a:t>
            </a:r>
            <a:endParaRPr sz="3600">
              <a:latin typeface="Microsoft JhengHei"/>
              <a:ea typeface="Microsoft JhengHei"/>
              <a:cs typeface="Microsoft JhengHei"/>
              <a:sym typeface="Microsoft JhengHei"/>
            </a:endParaRPr>
          </a:p>
          <a:p>
            <a:pPr indent="0" lvl="0" marL="0" rtl="0" algn="ctr">
              <a:lnSpc>
                <a:spcPct val="90000"/>
              </a:lnSpc>
              <a:spcBef>
                <a:spcPts val="1000"/>
              </a:spcBef>
              <a:spcAft>
                <a:spcPts val="0"/>
              </a:spcAft>
              <a:buClr>
                <a:schemeClr val="dk1"/>
              </a:buClr>
              <a:buSzPts val="2400"/>
              <a:buNone/>
            </a:pPr>
            <a:r>
              <a:t/>
            </a:r>
            <a:endParaRPr>
              <a:latin typeface="Microsoft JhengHei"/>
              <a:ea typeface="Microsoft JhengHei"/>
              <a:cs typeface="Microsoft JhengHei"/>
              <a:sym typeface="Microsoft JhengHei"/>
            </a:endParaRPr>
          </a:p>
          <a:p>
            <a:pPr indent="-342900" lvl="0" marL="342900" rtl="0" algn="l">
              <a:lnSpc>
                <a:spcPct val="90000"/>
              </a:lnSpc>
              <a:spcBef>
                <a:spcPts val="1000"/>
              </a:spcBef>
              <a:spcAft>
                <a:spcPts val="0"/>
              </a:spcAft>
              <a:buClr>
                <a:schemeClr val="dk1"/>
              </a:buClr>
              <a:buSzPts val="2400"/>
              <a:buFont typeface="Arial"/>
              <a:buChar char="•"/>
            </a:pPr>
            <a:r>
              <a:rPr lang="zh-TW">
                <a:latin typeface="Microsoft JhengHei"/>
                <a:ea typeface="Microsoft JhengHei"/>
                <a:cs typeface="Microsoft JhengHei"/>
                <a:sym typeface="Microsoft JhengHei"/>
              </a:rPr>
              <a:t>繪圖程式碼簡易說明</a:t>
            </a:r>
            <a:endParaRPr>
              <a:latin typeface="Microsoft JhengHei"/>
              <a:ea typeface="Microsoft JhengHei"/>
              <a:cs typeface="Microsoft JhengHei"/>
              <a:sym typeface="Microsoft JhengHei"/>
            </a:endParaRPr>
          </a:p>
          <a:p>
            <a:pPr indent="-342900" lvl="0" marL="342900" rtl="0" algn="l">
              <a:lnSpc>
                <a:spcPct val="90000"/>
              </a:lnSpc>
              <a:spcBef>
                <a:spcPts val="1000"/>
              </a:spcBef>
              <a:spcAft>
                <a:spcPts val="0"/>
              </a:spcAft>
              <a:buClr>
                <a:schemeClr val="dk1"/>
              </a:buClr>
              <a:buSzPts val="2400"/>
              <a:buFont typeface="Arial"/>
              <a:buChar char="•"/>
            </a:pPr>
            <a:r>
              <a:rPr lang="zh-TW">
                <a:latin typeface="Microsoft JhengHei"/>
                <a:ea typeface="Microsoft JhengHei"/>
                <a:cs typeface="Microsoft JhengHei"/>
                <a:sym typeface="Microsoft JhengHei"/>
              </a:rPr>
              <a:t>上禮拜</a:t>
            </a:r>
            <a:r>
              <a:rPr lang="zh-TW">
                <a:latin typeface="Microsoft JhengHei"/>
                <a:ea typeface="Microsoft JhengHei"/>
                <a:cs typeface="Microsoft JhengHei"/>
                <a:sym typeface="Microsoft JhengHei"/>
              </a:rPr>
              <a:t>老師提出</a:t>
            </a:r>
            <a:r>
              <a:rPr lang="zh-TW">
                <a:latin typeface="Microsoft JhengHei"/>
                <a:ea typeface="Microsoft JhengHei"/>
                <a:cs typeface="Microsoft JhengHei"/>
                <a:sym typeface="Microsoft JhengHei"/>
              </a:rPr>
              <a:t>問題解決</a:t>
            </a:r>
            <a:endParaRPr>
              <a:latin typeface="Microsoft JhengHei"/>
              <a:ea typeface="Microsoft JhengHei"/>
              <a:cs typeface="Microsoft JhengHei"/>
              <a:sym typeface="Microsoft JhengHei"/>
            </a:endParaRPr>
          </a:p>
          <a:p>
            <a:pPr indent="-342900" lvl="0" marL="342900" rtl="0" algn="l">
              <a:lnSpc>
                <a:spcPct val="90000"/>
              </a:lnSpc>
              <a:spcBef>
                <a:spcPts val="1000"/>
              </a:spcBef>
              <a:spcAft>
                <a:spcPts val="0"/>
              </a:spcAft>
              <a:buClr>
                <a:schemeClr val="dk1"/>
              </a:buClr>
              <a:buSzPts val="2400"/>
              <a:buFont typeface="Arial"/>
              <a:buChar char="•"/>
            </a:pPr>
            <a:r>
              <a:rPr lang="zh-TW">
                <a:latin typeface="Microsoft JhengHei"/>
                <a:ea typeface="Microsoft JhengHei"/>
                <a:cs typeface="Microsoft JhengHei"/>
                <a:sym typeface="Microsoft JhengHei"/>
              </a:rPr>
              <a:t>發展方向1: Verification scores</a:t>
            </a:r>
            <a:endParaRPr/>
          </a:p>
          <a:p>
            <a:pPr indent="-342900" lvl="0" marL="342900" rtl="0" algn="l">
              <a:lnSpc>
                <a:spcPct val="90000"/>
              </a:lnSpc>
              <a:spcBef>
                <a:spcPts val="1000"/>
              </a:spcBef>
              <a:spcAft>
                <a:spcPts val="0"/>
              </a:spcAft>
              <a:buClr>
                <a:schemeClr val="dk1"/>
              </a:buClr>
              <a:buSzPts val="2400"/>
              <a:buFont typeface="Arial"/>
              <a:buChar char="•"/>
            </a:pPr>
            <a:r>
              <a:rPr lang="zh-TW">
                <a:latin typeface="Microsoft JhengHei"/>
                <a:ea typeface="Microsoft JhengHei"/>
                <a:cs typeface="Microsoft JhengHei"/>
                <a:sym typeface="Microsoft JhengHei"/>
              </a:rPr>
              <a:t>發展方向2: 簡易nowcasting(對流追蹤、深度學習)</a:t>
            </a:r>
            <a:endParaRPr>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d6141c9ad1_0_69"/>
          <p:cNvSpPr txBox="1"/>
          <p:nvPr>
            <p:ph idx="1" type="body"/>
          </p:nvPr>
        </p:nvSpPr>
        <p:spPr>
          <a:xfrm>
            <a:off x="838200" y="1807100"/>
            <a:ext cx="10515600" cy="5219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lang="zh-TW"/>
              <a:t>(</a:t>
            </a:r>
            <a:r>
              <a:rPr lang="zh-TW"/>
              <a:t>描述有多少比例的事件發生被正確的預報)</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zh-TW"/>
              <a:t>(有多少比例的事件是預報錯誤的假警報)</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58" name="Google Shape;158;gd6141c9ad1_0_69"/>
          <p:cNvPicPr preferRelativeResize="0"/>
          <p:nvPr/>
        </p:nvPicPr>
        <p:blipFill>
          <a:blip r:embed="rId3">
            <a:alphaModFix/>
          </a:blip>
          <a:stretch>
            <a:fillRect/>
          </a:stretch>
        </p:blipFill>
        <p:spPr>
          <a:xfrm>
            <a:off x="397056" y="667281"/>
            <a:ext cx="10956750" cy="1529825"/>
          </a:xfrm>
          <a:prstGeom prst="rect">
            <a:avLst/>
          </a:prstGeom>
          <a:noFill/>
          <a:ln>
            <a:noFill/>
          </a:ln>
        </p:spPr>
      </p:pic>
      <p:pic>
        <p:nvPicPr>
          <p:cNvPr id="159" name="Google Shape;159;gd6141c9ad1_0_69"/>
          <p:cNvPicPr preferRelativeResize="0"/>
          <p:nvPr/>
        </p:nvPicPr>
        <p:blipFill rotWithShape="1">
          <a:blip r:embed="rId4">
            <a:alphaModFix/>
          </a:blip>
          <a:srcRect b="24488" l="0" r="0" t="0"/>
          <a:stretch/>
        </p:blipFill>
        <p:spPr>
          <a:xfrm>
            <a:off x="537550" y="3141587"/>
            <a:ext cx="9261648" cy="1529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d6141c9ad1_0_8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zh-TW"/>
              <a:t>(</a:t>
            </a:r>
            <a:r>
              <a:rPr lang="zh-TW"/>
              <a:t>此得分計算排除了觀測與預報 降雨皆沒有超過門檻值的情形，因此可視為描述模式預報的“正確率”)</a:t>
            </a:r>
            <a:endParaRPr/>
          </a:p>
        </p:txBody>
      </p:sp>
      <p:pic>
        <p:nvPicPr>
          <p:cNvPr id="166" name="Google Shape;166;gd6141c9ad1_0_80"/>
          <p:cNvPicPr preferRelativeResize="0"/>
          <p:nvPr/>
        </p:nvPicPr>
        <p:blipFill>
          <a:blip r:embed="rId3">
            <a:alphaModFix/>
          </a:blip>
          <a:stretch>
            <a:fillRect/>
          </a:stretch>
        </p:blipFill>
        <p:spPr>
          <a:xfrm>
            <a:off x="537275" y="1518850"/>
            <a:ext cx="10251299" cy="2002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d6141c9ad1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TS 與 ETS</a:t>
            </a:r>
            <a:endParaRPr/>
          </a:p>
        </p:txBody>
      </p:sp>
      <p:pic>
        <p:nvPicPr>
          <p:cNvPr id="173" name="Google Shape;173;gd6141c9ad1_0_6"/>
          <p:cNvPicPr preferRelativeResize="0"/>
          <p:nvPr/>
        </p:nvPicPr>
        <p:blipFill rotWithShape="1">
          <a:blip r:embed="rId3">
            <a:alphaModFix/>
          </a:blip>
          <a:srcRect b="38804" l="5522" r="6542" t="0"/>
          <a:stretch/>
        </p:blipFill>
        <p:spPr>
          <a:xfrm>
            <a:off x="1350100" y="1690825"/>
            <a:ext cx="8693974" cy="4179250"/>
          </a:xfrm>
          <a:prstGeom prst="rect">
            <a:avLst/>
          </a:prstGeom>
          <a:noFill/>
          <a:ln>
            <a:noFill/>
          </a:ln>
        </p:spPr>
      </p:pic>
      <p:sp>
        <p:nvSpPr>
          <p:cNvPr id="174" name="Google Shape;174;gd6141c9ad1_0_6"/>
          <p:cNvSpPr txBox="1"/>
          <p:nvPr/>
        </p:nvSpPr>
        <p:spPr>
          <a:xfrm>
            <a:off x="3702575" y="3495750"/>
            <a:ext cx="552300" cy="569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500">
                <a:latin typeface="Calibri"/>
                <a:ea typeface="Calibri"/>
                <a:cs typeface="Calibri"/>
                <a:sym typeface="Calibri"/>
              </a:rPr>
              <a:t>(a)</a:t>
            </a:r>
            <a:endParaRPr sz="2700">
              <a:latin typeface="Calibri"/>
              <a:ea typeface="Calibri"/>
              <a:cs typeface="Calibri"/>
              <a:sym typeface="Calibri"/>
            </a:endParaRPr>
          </a:p>
        </p:txBody>
      </p:sp>
      <p:sp>
        <p:nvSpPr>
          <p:cNvPr id="175" name="Google Shape;175;gd6141c9ad1_0_6"/>
          <p:cNvSpPr txBox="1"/>
          <p:nvPr/>
        </p:nvSpPr>
        <p:spPr>
          <a:xfrm>
            <a:off x="5623425" y="3495750"/>
            <a:ext cx="552300" cy="569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500">
                <a:latin typeface="Calibri"/>
                <a:ea typeface="Calibri"/>
                <a:cs typeface="Calibri"/>
                <a:sym typeface="Calibri"/>
              </a:rPr>
              <a:t>(b)</a:t>
            </a:r>
            <a:endParaRPr sz="2700">
              <a:latin typeface="Calibri"/>
              <a:ea typeface="Calibri"/>
              <a:cs typeface="Calibri"/>
              <a:sym typeface="Calibri"/>
            </a:endParaRPr>
          </a:p>
        </p:txBody>
      </p:sp>
      <p:sp>
        <p:nvSpPr>
          <p:cNvPr id="176" name="Google Shape;176;gd6141c9ad1_0_6"/>
          <p:cNvSpPr txBox="1"/>
          <p:nvPr/>
        </p:nvSpPr>
        <p:spPr>
          <a:xfrm>
            <a:off x="3702575" y="4181550"/>
            <a:ext cx="552300" cy="569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500">
                <a:latin typeface="Calibri"/>
                <a:ea typeface="Calibri"/>
                <a:cs typeface="Calibri"/>
                <a:sym typeface="Calibri"/>
              </a:rPr>
              <a:t>(c)</a:t>
            </a:r>
            <a:endParaRPr sz="2700">
              <a:latin typeface="Calibri"/>
              <a:ea typeface="Calibri"/>
              <a:cs typeface="Calibri"/>
              <a:sym typeface="Calibri"/>
            </a:endParaRPr>
          </a:p>
        </p:txBody>
      </p:sp>
      <p:sp>
        <p:nvSpPr>
          <p:cNvPr id="177" name="Google Shape;177;gd6141c9ad1_0_6"/>
          <p:cNvSpPr txBox="1"/>
          <p:nvPr/>
        </p:nvSpPr>
        <p:spPr>
          <a:xfrm>
            <a:off x="5623425" y="4405025"/>
            <a:ext cx="552300" cy="569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500">
                <a:latin typeface="Calibri"/>
                <a:ea typeface="Calibri"/>
                <a:cs typeface="Calibri"/>
                <a:sym typeface="Calibri"/>
              </a:rPr>
              <a:t>(d)</a:t>
            </a:r>
            <a:endParaRPr sz="27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d6141c9ad1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zh-TW"/>
              <a:t>TS 與 ETS</a:t>
            </a:r>
            <a:endParaRPr/>
          </a:p>
        </p:txBody>
      </p:sp>
      <p:sp>
        <p:nvSpPr>
          <p:cNvPr id="184" name="Google Shape;184;gd6141c9ad1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zh-TW"/>
              <a:t>此分數是為了正確預報降雨面積占預報與觀測降雨面積總和的比</a:t>
            </a:r>
            <a:endParaRPr/>
          </a:p>
          <a:p>
            <a:pPr indent="0" lvl="0" marL="0" rtl="0" algn="l">
              <a:spcBef>
                <a:spcPts val="1000"/>
              </a:spcBef>
              <a:spcAft>
                <a:spcPts val="0"/>
              </a:spcAft>
              <a:buNone/>
            </a:pPr>
            <a:r>
              <a:rPr lang="zh-TW"/>
              <a:t>定義如下:</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1000"/>
              </a:spcBef>
              <a:spcAft>
                <a:spcPts val="0"/>
              </a:spcAft>
              <a:buNone/>
            </a:pPr>
            <a:r>
              <a:rPr lang="zh-TW"/>
              <a:t>由此可發現，當a(hit)的值越大，TS 與 ETS 值會越接近 1， 表示模式正確預報降雨面積的預報能力越高</a:t>
            </a:r>
            <a:endParaRPr/>
          </a:p>
        </p:txBody>
      </p:sp>
      <p:pic>
        <p:nvPicPr>
          <p:cNvPr id="185" name="Google Shape;185;gd6141c9ad1_0_17"/>
          <p:cNvPicPr preferRelativeResize="0"/>
          <p:nvPr/>
        </p:nvPicPr>
        <p:blipFill>
          <a:blip r:embed="rId3">
            <a:alphaModFix/>
          </a:blip>
          <a:stretch>
            <a:fillRect/>
          </a:stretch>
        </p:blipFill>
        <p:spPr>
          <a:xfrm>
            <a:off x="970063" y="3077300"/>
            <a:ext cx="3419475" cy="1847850"/>
          </a:xfrm>
          <a:prstGeom prst="rect">
            <a:avLst/>
          </a:prstGeom>
          <a:noFill/>
          <a:ln>
            <a:noFill/>
          </a:ln>
        </p:spPr>
      </p:pic>
      <p:pic>
        <p:nvPicPr>
          <p:cNvPr id="186" name="Google Shape;186;gd6141c9ad1_0_17"/>
          <p:cNvPicPr preferRelativeResize="0"/>
          <p:nvPr/>
        </p:nvPicPr>
        <p:blipFill>
          <a:blip r:embed="rId4">
            <a:alphaModFix/>
          </a:blip>
          <a:stretch>
            <a:fillRect/>
          </a:stretch>
        </p:blipFill>
        <p:spPr>
          <a:xfrm>
            <a:off x="4980638" y="3077300"/>
            <a:ext cx="5972175" cy="161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404f02f1d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目前進度-比對觀場和預測場的格點</a:t>
            </a:r>
            <a:endParaRPr/>
          </a:p>
        </p:txBody>
      </p:sp>
      <p:pic>
        <p:nvPicPr>
          <p:cNvPr id="193" name="Google Shape;193;gd404f02f1d_0_0"/>
          <p:cNvPicPr preferRelativeResize="0"/>
          <p:nvPr/>
        </p:nvPicPr>
        <p:blipFill>
          <a:blip r:embed="rId3">
            <a:alphaModFix/>
          </a:blip>
          <a:stretch>
            <a:fillRect/>
          </a:stretch>
        </p:blipFill>
        <p:spPr>
          <a:xfrm>
            <a:off x="2184413" y="1690825"/>
            <a:ext cx="7823169" cy="4862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da35a62e29_2_48"/>
          <p:cNvPicPr preferRelativeResize="0"/>
          <p:nvPr/>
        </p:nvPicPr>
        <p:blipFill>
          <a:blip r:embed="rId3">
            <a:alphaModFix/>
          </a:blip>
          <a:stretch>
            <a:fillRect/>
          </a:stretch>
        </p:blipFill>
        <p:spPr>
          <a:xfrm>
            <a:off x="2462500" y="850950"/>
            <a:ext cx="7267000" cy="515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d62f82970a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zh-TW"/>
              <a:t>目前進度-比對觀場和預測場的格點(11/21)</a:t>
            </a:r>
            <a:endParaRPr/>
          </a:p>
        </p:txBody>
      </p:sp>
      <p:pic>
        <p:nvPicPr>
          <p:cNvPr id="206" name="Google Shape;206;gd62f82970a_1_0"/>
          <p:cNvPicPr preferRelativeResize="0"/>
          <p:nvPr/>
        </p:nvPicPr>
        <p:blipFill rotWithShape="1">
          <a:blip r:embed="rId3">
            <a:alphaModFix/>
          </a:blip>
          <a:srcRect b="0" l="0" r="0" t="0"/>
          <a:stretch/>
        </p:blipFill>
        <p:spPr>
          <a:xfrm>
            <a:off x="1343025" y="2119313"/>
            <a:ext cx="3067050" cy="2619375"/>
          </a:xfrm>
          <a:prstGeom prst="rect">
            <a:avLst/>
          </a:prstGeom>
          <a:noFill/>
          <a:ln>
            <a:noFill/>
          </a:ln>
        </p:spPr>
      </p:pic>
      <p:pic>
        <p:nvPicPr>
          <p:cNvPr id="207" name="Google Shape;207;gd62f82970a_1_0"/>
          <p:cNvPicPr preferRelativeResize="0"/>
          <p:nvPr/>
        </p:nvPicPr>
        <p:blipFill rotWithShape="1">
          <a:blip r:embed="rId4">
            <a:alphaModFix/>
          </a:blip>
          <a:srcRect b="0" l="0" r="0" t="0"/>
          <a:stretch/>
        </p:blipFill>
        <p:spPr>
          <a:xfrm>
            <a:off x="4562475" y="2119313"/>
            <a:ext cx="3067050" cy="2619375"/>
          </a:xfrm>
          <a:prstGeom prst="rect">
            <a:avLst/>
          </a:prstGeom>
          <a:noFill/>
          <a:ln>
            <a:noFill/>
          </a:ln>
        </p:spPr>
      </p:pic>
      <p:pic>
        <p:nvPicPr>
          <p:cNvPr id="208" name="Google Shape;208;gd62f82970a_1_0"/>
          <p:cNvPicPr preferRelativeResize="0"/>
          <p:nvPr/>
        </p:nvPicPr>
        <p:blipFill rotWithShape="1">
          <a:blip r:embed="rId5">
            <a:alphaModFix/>
          </a:blip>
          <a:srcRect b="0" l="0" r="0" t="0"/>
          <a:stretch/>
        </p:blipFill>
        <p:spPr>
          <a:xfrm>
            <a:off x="7781925" y="2119313"/>
            <a:ext cx="3067050" cy="2619375"/>
          </a:xfrm>
          <a:prstGeom prst="rect">
            <a:avLst/>
          </a:prstGeom>
          <a:noFill/>
          <a:ln>
            <a:noFill/>
          </a:ln>
        </p:spPr>
      </p:pic>
      <p:sp>
        <p:nvSpPr>
          <p:cNvPr id="209" name="Google Shape;209;gd62f82970a_1_0"/>
          <p:cNvSpPr txBox="1"/>
          <p:nvPr/>
        </p:nvSpPr>
        <p:spPr>
          <a:xfrm>
            <a:off x="260970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1h</a:t>
            </a:r>
            <a:endParaRPr sz="2200">
              <a:solidFill>
                <a:srgbClr val="0000FF"/>
              </a:solidFill>
              <a:latin typeface="Calibri"/>
              <a:ea typeface="Calibri"/>
              <a:cs typeface="Calibri"/>
              <a:sym typeface="Calibri"/>
            </a:endParaRPr>
          </a:p>
        </p:txBody>
      </p:sp>
      <p:sp>
        <p:nvSpPr>
          <p:cNvPr id="210" name="Google Shape;210;gd62f82970a_1_0"/>
          <p:cNvSpPr txBox="1"/>
          <p:nvPr/>
        </p:nvSpPr>
        <p:spPr>
          <a:xfrm>
            <a:off x="904860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1h</a:t>
            </a:r>
            <a:endParaRPr sz="2200">
              <a:solidFill>
                <a:srgbClr val="0000FF"/>
              </a:solidFill>
              <a:latin typeface="Calibri"/>
              <a:ea typeface="Calibri"/>
              <a:cs typeface="Calibri"/>
              <a:sym typeface="Calibri"/>
            </a:endParaRPr>
          </a:p>
        </p:txBody>
      </p:sp>
      <p:sp>
        <p:nvSpPr>
          <p:cNvPr id="211" name="Google Shape;211;gd62f82970a_1_0"/>
          <p:cNvSpPr txBox="1"/>
          <p:nvPr/>
        </p:nvSpPr>
        <p:spPr>
          <a:xfrm>
            <a:off x="582915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2</a:t>
            </a:r>
            <a:r>
              <a:rPr lang="zh-TW" sz="2200">
                <a:solidFill>
                  <a:srgbClr val="0000FF"/>
                </a:solidFill>
                <a:latin typeface="Calibri"/>
                <a:ea typeface="Calibri"/>
                <a:cs typeface="Calibri"/>
                <a:sym typeface="Calibri"/>
              </a:rPr>
              <a:t>h</a:t>
            </a:r>
            <a:endParaRPr sz="2200">
              <a:solidFill>
                <a:srgbClr val="0000FF"/>
              </a:solidFill>
              <a:latin typeface="Calibri"/>
              <a:ea typeface="Calibri"/>
              <a:cs typeface="Calibri"/>
              <a:sym typeface="Calibri"/>
            </a:endParaRPr>
          </a:p>
        </p:txBody>
      </p:sp>
      <p:sp>
        <p:nvSpPr>
          <p:cNvPr id="212" name="Google Shape;212;gd62f82970a_1_0"/>
          <p:cNvSpPr txBox="1"/>
          <p:nvPr/>
        </p:nvSpPr>
        <p:spPr>
          <a:xfrm>
            <a:off x="1343025" y="5721225"/>
            <a:ext cx="1134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latin typeface="Calibri"/>
                <a:ea typeface="Calibri"/>
                <a:cs typeface="Calibri"/>
                <a:sym typeface="Calibri"/>
              </a:rPr>
              <a:t>上圖為隨著門檻提高</a:t>
            </a:r>
            <a:r>
              <a:rPr lang="zh-TW" sz="2200">
                <a:latin typeface="Calibri"/>
                <a:ea typeface="Calibri"/>
                <a:cs typeface="Calibri"/>
                <a:sym typeface="Calibri"/>
              </a:rPr>
              <a:t>(0.10.20.30.40.50)</a:t>
            </a:r>
            <a:r>
              <a:rPr lang="zh-TW" sz="2200">
                <a:latin typeface="Calibri"/>
                <a:ea typeface="Calibri"/>
                <a:cs typeface="Calibri"/>
                <a:sym typeface="Calibri"/>
              </a:rPr>
              <a:t>，雷達迴波的改變</a:t>
            </a:r>
            <a:endParaRPr sz="22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d404f02f1d_0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zh-TW"/>
              <a:t>目前進度-比對觀場和預測場的格點(11/23)</a:t>
            </a:r>
            <a:endParaRPr/>
          </a:p>
        </p:txBody>
      </p:sp>
      <p:pic>
        <p:nvPicPr>
          <p:cNvPr id="219" name="Google Shape;219;gd404f02f1d_0_7"/>
          <p:cNvPicPr preferRelativeResize="0"/>
          <p:nvPr/>
        </p:nvPicPr>
        <p:blipFill rotWithShape="1">
          <a:blip r:embed="rId3">
            <a:alphaModFix/>
          </a:blip>
          <a:srcRect b="0" l="0" r="0" t="0"/>
          <a:stretch/>
        </p:blipFill>
        <p:spPr>
          <a:xfrm>
            <a:off x="1343025" y="2119313"/>
            <a:ext cx="3067050" cy="2619375"/>
          </a:xfrm>
          <a:prstGeom prst="rect">
            <a:avLst/>
          </a:prstGeom>
          <a:noFill/>
          <a:ln>
            <a:noFill/>
          </a:ln>
        </p:spPr>
      </p:pic>
      <p:pic>
        <p:nvPicPr>
          <p:cNvPr id="220" name="Google Shape;220;gd404f02f1d_0_7"/>
          <p:cNvPicPr preferRelativeResize="0"/>
          <p:nvPr/>
        </p:nvPicPr>
        <p:blipFill rotWithShape="1">
          <a:blip r:embed="rId4">
            <a:alphaModFix/>
          </a:blip>
          <a:srcRect b="0" l="0" r="0" t="0"/>
          <a:stretch/>
        </p:blipFill>
        <p:spPr>
          <a:xfrm>
            <a:off x="4562475" y="2119313"/>
            <a:ext cx="3067050" cy="2619375"/>
          </a:xfrm>
          <a:prstGeom prst="rect">
            <a:avLst/>
          </a:prstGeom>
          <a:noFill/>
          <a:ln>
            <a:noFill/>
          </a:ln>
        </p:spPr>
      </p:pic>
      <p:pic>
        <p:nvPicPr>
          <p:cNvPr id="221" name="Google Shape;221;gd404f02f1d_0_7"/>
          <p:cNvPicPr preferRelativeResize="0"/>
          <p:nvPr/>
        </p:nvPicPr>
        <p:blipFill rotWithShape="1">
          <a:blip r:embed="rId5">
            <a:alphaModFix/>
          </a:blip>
          <a:srcRect b="0" l="0" r="0" t="0"/>
          <a:stretch/>
        </p:blipFill>
        <p:spPr>
          <a:xfrm>
            <a:off x="7781925" y="2119313"/>
            <a:ext cx="3067050" cy="2619375"/>
          </a:xfrm>
          <a:prstGeom prst="rect">
            <a:avLst/>
          </a:prstGeom>
          <a:noFill/>
          <a:ln>
            <a:noFill/>
          </a:ln>
        </p:spPr>
      </p:pic>
      <p:sp>
        <p:nvSpPr>
          <p:cNvPr id="222" name="Google Shape;222;gd404f02f1d_0_7"/>
          <p:cNvSpPr txBox="1"/>
          <p:nvPr/>
        </p:nvSpPr>
        <p:spPr>
          <a:xfrm>
            <a:off x="260970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1h</a:t>
            </a:r>
            <a:endParaRPr sz="2200">
              <a:solidFill>
                <a:srgbClr val="0000FF"/>
              </a:solidFill>
              <a:latin typeface="Calibri"/>
              <a:ea typeface="Calibri"/>
              <a:cs typeface="Calibri"/>
              <a:sym typeface="Calibri"/>
            </a:endParaRPr>
          </a:p>
        </p:txBody>
      </p:sp>
      <p:sp>
        <p:nvSpPr>
          <p:cNvPr id="223" name="Google Shape;223;gd404f02f1d_0_7"/>
          <p:cNvSpPr txBox="1"/>
          <p:nvPr/>
        </p:nvSpPr>
        <p:spPr>
          <a:xfrm>
            <a:off x="904860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1h</a:t>
            </a:r>
            <a:endParaRPr sz="2200">
              <a:solidFill>
                <a:srgbClr val="0000FF"/>
              </a:solidFill>
              <a:latin typeface="Calibri"/>
              <a:ea typeface="Calibri"/>
              <a:cs typeface="Calibri"/>
              <a:sym typeface="Calibri"/>
            </a:endParaRPr>
          </a:p>
        </p:txBody>
      </p:sp>
      <p:sp>
        <p:nvSpPr>
          <p:cNvPr id="224" name="Google Shape;224;gd404f02f1d_0_7"/>
          <p:cNvSpPr txBox="1"/>
          <p:nvPr/>
        </p:nvSpPr>
        <p:spPr>
          <a:xfrm>
            <a:off x="5829150" y="5031675"/>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2h</a:t>
            </a:r>
            <a:endParaRPr sz="2200">
              <a:solidFill>
                <a:srgbClr val="0000FF"/>
              </a:solidFill>
              <a:latin typeface="Calibri"/>
              <a:ea typeface="Calibri"/>
              <a:cs typeface="Calibri"/>
              <a:sym typeface="Calibri"/>
            </a:endParaRPr>
          </a:p>
        </p:txBody>
      </p:sp>
      <p:sp>
        <p:nvSpPr>
          <p:cNvPr id="225" name="Google Shape;225;gd404f02f1d_0_7"/>
          <p:cNvSpPr txBox="1"/>
          <p:nvPr/>
        </p:nvSpPr>
        <p:spPr>
          <a:xfrm>
            <a:off x="1343025" y="5721225"/>
            <a:ext cx="1134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latin typeface="Calibri"/>
                <a:ea typeface="Calibri"/>
                <a:cs typeface="Calibri"/>
                <a:sym typeface="Calibri"/>
              </a:rPr>
              <a:t>上圖為隨著門檻提高</a:t>
            </a:r>
            <a:r>
              <a:rPr lang="zh-TW" sz="2200">
                <a:latin typeface="Calibri"/>
                <a:ea typeface="Calibri"/>
                <a:cs typeface="Calibri"/>
                <a:sym typeface="Calibri"/>
              </a:rPr>
              <a:t>(0.10.20.30.40.50)</a:t>
            </a:r>
            <a:r>
              <a:rPr lang="zh-TW" sz="2200">
                <a:latin typeface="Calibri"/>
                <a:ea typeface="Calibri"/>
                <a:cs typeface="Calibri"/>
                <a:sym typeface="Calibri"/>
              </a:rPr>
              <a:t>，雷達迴波的改變</a:t>
            </a:r>
            <a:endParaRPr sz="2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da79b227ed_2_21"/>
          <p:cNvPicPr preferRelativeResize="0"/>
          <p:nvPr/>
        </p:nvPicPr>
        <p:blipFill>
          <a:blip r:embed="rId3">
            <a:alphaModFix/>
          </a:blip>
          <a:stretch>
            <a:fillRect/>
          </a:stretch>
        </p:blipFill>
        <p:spPr>
          <a:xfrm>
            <a:off x="1943875" y="1"/>
            <a:ext cx="3837050" cy="3276986"/>
          </a:xfrm>
          <a:prstGeom prst="rect">
            <a:avLst/>
          </a:prstGeom>
          <a:noFill/>
          <a:ln>
            <a:noFill/>
          </a:ln>
        </p:spPr>
      </p:pic>
      <p:pic>
        <p:nvPicPr>
          <p:cNvPr id="232" name="Google Shape;232;gda79b227ed_2_21"/>
          <p:cNvPicPr preferRelativeResize="0"/>
          <p:nvPr/>
        </p:nvPicPr>
        <p:blipFill>
          <a:blip r:embed="rId4">
            <a:alphaModFix/>
          </a:blip>
          <a:stretch>
            <a:fillRect/>
          </a:stretch>
        </p:blipFill>
        <p:spPr>
          <a:xfrm>
            <a:off x="6384025" y="0"/>
            <a:ext cx="3837050" cy="3277000"/>
          </a:xfrm>
          <a:prstGeom prst="rect">
            <a:avLst/>
          </a:prstGeom>
          <a:noFill/>
          <a:ln>
            <a:noFill/>
          </a:ln>
        </p:spPr>
      </p:pic>
      <p:pic>
        <p:nvPicPr>
          <p:cNvPr id="233" name="Google Shape;233;gda79b227ed_2_21"/>
          <p:cNvPicPr preferRelativeResize="0"/>
          <p:nvPr/>
        </p:nvPicPr>
        <p:blipFill>
          <a:blip r:embed="rId5">
            <a:alphaModFix/>
          </a:blip>
          <a:stretch>
            <a:fillRect/>
          </a:stretch>
        </p:blipFill>
        <p:spPr>
          <a:xfrm>
            <a:off x="6384025" y="3277003"/>
            <a:ext cx="3837050" cy="3276984"/>
          </a:xfrm>
          <a:prstGeom prst="rect">
            <a:avLst/>
          </a:prstGeom>
          <a:noFill/>
          <a:ln>
            <a:noFill/>
          </a:ln>
        </p:spPr>
      </p:pic>
      <p:pic>
        <p:nvPicPr>
          <p:cNvPr id="234" name="Google Shape;234;gda79b227ed_2_21"/>
          <p:cNvPicPr preferRelativeResize="0"/>
          <p:nvPr/>
        </p:nvPicPr>
        <p:blipFill>
          <a:blip r:embed="rId6">
            <a:alphaModFix/>
          </a:blip>
          <a:stretch>
            <a:fillRect/>
          </a:stretch>
        </p:blipFill>
        <p:spPr>
          <a:xfrm>
            <a:off x="1943875" y="3277003"/>
            <a:ext cx="3837050" cy="3276984"/>
          </a:xfrm>
          <a:prstGeom prst="rect">
            <a:avLst/>
          </a:prstGeom>
          <a:noFill/>
          <a:ln>
            <a:noFill/>
          </a:ln>
        </p:spPr>
      </p:pic>
      <p:sp>
        <p:nvSpPr>
          <p:cNvPr id="235" name="Google Shape;235;gda79b227ed_2_21"/>
          <p:cNvSpPr txBox="1"/>
          <p:nvPr/>
        </p:nvSpPr>
        <p:spPr>
          <a:xfrm>
            <a:off x="1410175" y="3167400"/>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1h</a:t>
            </a:r>
            <a:endParaRPr sz="2200">
              <a:solidFill>
                <a:srgbClr val="0000FF"/>
              </a:solidFill>
              <a:latin typeface="Calibri"/>
              <a:ea typeface="Calibri"/>
              <a:cs typeface="Calibri"/>
              <a:sym typeface="Calibri"/>
            </a:endParaRPr>
          </a:p>
        </p:txBody>
      </p:sp>
      <p:sp>
        <p:nvSpPr>
          <p:cNvPr id="236" name="Google Shape;236;gda79b227ed_2_21"/>
          <p:cNvSpPr txBox="1"/>
          <p:nvPr/>
        </p:nvSpPr>
        <p:spPr>
          <a:xfrm>
            <a:off x="10221075" y="3167400"/>
            <a:ext cx="53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0000FF"/>
                </a:solidFill>
                <a:latin typeface="Calibri"/>
                <a:ea typeface="Calibri"/>
                <a:cs typeface="Calibri"/>
                <a:sym typeface="Calibri"/>
              </a:rPr>
              <a:t>2h</a:t>
            </a:r>
            <a:endParaRPr sz="2200">
              <a:solidFill>
                <a:srgbClr val="0000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da35a62e29_2_0"/>
          <p:cNvPicPr preferRelativeResize="0"/>
          <p:nvPr/>
        </p:nvPicPr>
        <p:blipFill>
          <a:blip r:embed="rId3">
            <a:alphaModFix/>
          </a:blip>
          <a:stretch>
            <a:fillRect/>
          </a:stretch>
        </p:blipFill>
        <p:spPr>
          <a:xfrm>
            <a:off x="425050" y="1821150"/>
            <a:ext cx="5352075" cy="3215700"/>
          </a:xfrm>
          <a:prstGeom prst="rect">
            <a:avLst/>
          </a:prstGeom>
          <a:noFill/>
          <a:ln>
            <a:noFill/>
          </a:ln>
        </p:spPr>
      </p:pic>
      <p:pic>
        <p:nvPicPr>
          <p:cNvPr id="243" name="Google Shape;243;gda35a62e29_2_0"/>
          <p:cNvPicPr preferRelativeResize="0"/>
          <p:nvPr/>
        </p:nvPicPr>
        <p:blipFill>
          <a:blip r:embed="rId4">
            <a:alphaModFix/>
          </a:blip>
          <a:stretch>
            <a:fillRect/>
          </a:stretch>
        </p:blipFill>
        <p:spPr>
          <a:xfrm>
            <a:off x="6015825" y="3424074"/>
            <a:ext cx="5352076" cy="3222396"/>
          </a:xfrm>
          <a:prstGeom prst="rect">
            <a:avLst/>
          </a:prstGeom>
          <a:noFill/>
          <a:ln>
            <a:noFill/>
          </a:ln>
        </p:spPr>
      </p:pic>
      <p:pic>
        <p:nvPicPr>
          <p:cNvPr id="244" name="Google Shape;244;gda35a62e29_2_0"/>
          <p:cNvPicPr preferRelativeResize="0"/>
          <p:nvPr/>
        </p:nvPicPr>
        <p:blipFill>
          <a:blip r:embed="rId5">
            <a:alphaModFix/>
          </a:blip>
          <a:stretch>
            <a:fillRect/>
          </a:stretch>
        </p:blipFill>
        <p:spPr>
          <a:xfrm>
            <a:off x="6015825" y="219500"/>
            <a:ext cx="5352075" cy="3204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繪圖程式碼簡易說明</a:t>
            </a:r>
            <a:endParaRPr>
              <a:latin typeface="Microsoft JhengHei"/>
              <a:ea typeface="Microsoft JhengHei"/>
              <a:cs typeface="Microsoft JhengHei"/>
              <a:sym typeface="Microsoft JhengHei"/>
            </a:endParaRPr>
          </a:p>
        </p:txBody>
      </p:sp>
      <p:sp>
        <p:nvSpPr>
          <p:cNvPr id="95" name="Google Shape;95;p2"/>
          <p:cNvSpPr txBox="1"/>
          <p:nvPr/>
        </p:nvSpPr>
        <p:spPr>
          <a:xfrm>
            <a:off x="838200" y="5836600"/>
            <a:ext cx="10620300" cy="6789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Microsoft JhengHei"/>
              <a:buNone/>
            </a:pPr>
            <a:r>
              <a:rPr lang="zh-TW" sz="2400">
                <a:solidFill>
                  <a:schemeClr val="dk1"/>
                </a:solidFill>
                <a:latin typeface="Microsoft JhengHei"/>
                <a:ea typeface="Microsoft JhengHei"/>
                <a:cs typeface="Microsoft JhengHei"/>
                <a:sym typeface="Microsoft JhengHei"/>
              </a:rPr>
              <a:t>兩個func.分別完成</a:t>
            </a:r>
            <a:r>
              <a:rPr b="0" i="0" lang="zh-TW" sz="2400" u="none" cap="none" strike="noStrike">
                <a:solidFill>
                  <a:schemeClr val="dk1"/>
                </a:solidFill>
                <a:latin typeface="Microsoft JhengHei"/>
                <a:ea typeface="Microsoft JhengHei"/>
                <a:cs typeface="Microsoft JhengHei"/>
                <a:sym typeface="Microsoft JhengHei"/>
              </a:rPr>
              <a:t>基本繪圖(png</a:t>
            </a:r>
            <a:r>
              <a:rPr lang="zh-TW" sz="2400">
                <a:solidFill>
                  <a:schemeClr val="dk1"/>
                </a:solidFill>
                <a:latin typeface="Microsoft JhengHei"/>
                <a:ea typeface="Microsoft JhengHei"/>
                <a:cs typeface="Microsoft JhengHei"/>
                <a:sym typeface="Microsoft JhengHei"/>
              </a:rPr>
              <a:t>、</a:t>
            </a:r>
            <a:r>
              <a:rPr b="0" i="0" lang="zh-TW" sz="2400" u="none" cap="none" strike="noStrike">
                <a:solidFill>
                  <a:schemeClr val="dk1"/>
                </a:solidFill>
                <a:latin typeface="Microsoft JhengHei"/>
                <a:ea typeface="Microsoft JhengHei"/>
                <a:cs typeface="Microsoft JhengHei"/>
                <a:sym typeface="Microsoft JhengHei"/>
              </a:rPr>
              <a:t>gif)</a:t>
            </a:r>
            <a:r>
              <a:rPr lang="zh-TW" sz="2400">
                <a:solidFill>
                  <a:schemeClr val="dk1"/>
                </a:solidFill>
                <a:latin typeface="Microsoft JhengHei"/>
                <a:ea typeface="Microsoft JhengHei"/>
                <a:cs typeface="Microsoft JhengHei"/>
                <a:sym typeface="Microsoft JhengHei"/>
              </a:rPr>
              <a:t>與</a:t>
            </a:r>
            <a:r>
              <a:rPr b="0" i="0" lang="zh-TW" sz="2400" u="none" cap="none" strike="noStrike">
                <a:solidFill>
                  <a:schemeClr val="dk1"/>
                </a:solidFill>
                <a:latin typeface="Microsoft JhengHei"/>
                <a:ea typeface="Microsoft JhengHei"/>
                <a:cs typeface="Microsoft JhengHei"/>
                <a:sym typeface="Microsoft JhengHei"/>
              </a:rPr>
              <a:t>預報場觀測場比較</a:t>
            </a:r>
            <a:r>
              <a:rPr lang="zh-TW" sz="2400">
                <a:solidFill>
                  <a:schemeClr val="dk1"/>
                </a:solidFill>
                <a:latin typeface="Microsoft JhengHei"/>
                <a:ea typeface="Microsoft JhengHei"/>
                <a:cs typeface="Microsoft JhengHei"/>
                <a:sym typeface="Microsoft JhengHei"/>
              </a:rPr>
              <a:t>與RMSE</a:t>
            </a:r>
            <a:r>
              <a:rPr b="0" i="0" lang="zh-TW" sz="2400" u="none" cap="none" strike="noStrike">
                <a:solidFill>
                  <a:schemeClr val="dk1"/>
                </a:solidFill>
                <a:latin typeface="Microsoft JhengHei"/>
                <a:ea typeface="Microsoft JhengHei"/>
                <a:cs typeface="Microsoft JhengHei"/>
                <a:sym typeface="Microsoft JhengHei"/>
              </a:rPr>
              <a:t>繪圖</a:t>
            </a:r>
            <a:endParaRPr b="0" i="0" sz="2400" u="none" cap="none" strike="noStrike">
              <a:solidFill>
                <a:schemeClr val="dk1"/>
              </a:solidFill>
              <a:latin typeface="Microsoft JhengHei"/>
              <a:ea typeface="Microsoft JhengHei"/>
              <a:cs typeface="Microsoft JhengHei"/>
              <a:sym typeface="Microsoft JhengHei"/>
            </a:endParaRPr>
          </a:p>
        </p:txBody>
      </p:sp>
      <p:pic>
        <p:nvPicPr>
          <p:cNvPr id="96" name="Google Shape;96;p2"/>
          <p:cNvPicPr preferRelativeResize="0"/>
          <p:nvPr/>
        </p:nvPicPr>
        <p:blipFill rotWithShape="1">
          <a:blip r:embed="rId3">
            <a:alphaModFix/>
          </a:blip>
          <a:srcRect b="50002" l="0" r="0" t="0"/>
          <a:stretch/>
        </p:blipFill>
        <p:spPr>
          <a:xfrm>
            <a:off x="133338" y="2948000"/>
            <a:ext cx="4695825" cy="1428700"/>
          </a:xfrm>
          <a:prstGeom prst="rect">
            <a:avLst/>
          </a:prstGeom>
          <a:noFill/>
          <a:ln>
            <a:noFill/>
          </a:ln>
        </p:spPr>
      </p:pic>
      <p:pic>
        <p:nvPicPr>
          <p:cNvPr id="97" name="Google Shape;97;p2"/>
          <p:cNvPicPr preferRelativeResize="0"/>
          <p:nvPr/>
        </p:nvPicPr>
        <p:blipFill>
          <a:blip r:embed="rId4">
            <a:alphaModFix/>
          </a:blip>
          <a:stretch>
            <a:fillRect/>
          </a:stretch>
        </p:blipFill>
        <p:spPr>
          <a:xfrm>
            <a:off x="4501184" y="3954171"/>
            <a:ext cx="7748574" cy="1990650"/>
          </a:xfrm>
          <a:prstGeom prst="rect">
            <a:avLst/>
          </a:prstGeom>
          <a:noFill/>
          <a:ln>
            <a:noFill/>
          </a:ln>
        </p:spPr>
      </p:pic>
      <p:pic>
        <p:nvPicPr>
          <p:cNvPr id="98" name="Google Shape;98;p2"/>
          <p:cNvPicPr preferRelativeResize="0"/>
          <p:nvPr/>
        </p:nvPicPr>
        <p:blipFill>
          <a:blip r:embed="rId5">
            <a:alphaModFix/>
          </a:blip>
          <a:stretch>
            <a:fillRect/>
          </a:stretch>
        </p:blipFill>
        <p:spPr>
          <a:xfrm>
            <a:off x="4976800" y="1296675"/>
            <a:ext cx="6481700" cy="27417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da35a62e29_2_6"/>
          <p:cNvPicPr preferRelativeResize="0"/>
          <p:nvPr/>
        </p:nvPicPr>
        <p:blipFill>
          <a:blip r:embed="rId3">
            <a:alphaModFix/>
          </a:blip>
          <a:stretch>
            <a:fillRect/>
          </a:stretch>
        </p:blipFill>
        <p:spPr>
          <a:xfrm>
            <a:off x="425052" y="1821152"/>
            <a:ext cx="5352075" cy="3215702"/>
          </a:xfrm>
          <a:prstGeom prst="rect">
            <a:avLst/>
          </a:prstGeom>
          <a:noFill/>
          <a:ln>
            <a:noFill/>
          </a:ln>
        </p:spPr>
      </p:pic>
      <p:pic>
        <p:nvPicPr>
          <p:cNvPr id="251" name="Google Shape;251;gda35a62e29_2_6"/>
          <p:cNvPicPr preferRelativeResize="0"/>
          <p:nvPr/>
        </p:nvPicPr>
        <p:blipFill>
          <a:blip r:embed="rId4">
            <a:alphaModFix/>
          </a:blip>
          <a:stretch>
            <a:fillRect/>
          </a:stretch>
        </p:blipFill>
        <p:spPr>
          <a:xfrm>
            <a:off x="5997175" y="431050"/>
            <a:ext cx="5352076" cy="3211245"/>
          </a:xfrm>
          <a:prstGeom prst="rect">
            <a:avLst/>
          </a:prstGeom>
          <a:noFill/>
          <a:ln>
            <a:noFill/>
          </a:ln>
        </p:spPr>
      </p:pic>
      <p:pic>
        <p:nvPicPr>
          <p:cNvPr id="252" name="Google Shape;252;gda35a62e29_2_6"/>
          <p:cNvPicPr preferRelativeResize="0"/>
          <p:nvPr/>
        </p:nvPicPr>
        <p:blipFill>
          <a:blip r:embed="rId5">
            <a:alphaModFix/>
          </a:blip>
          <a:stretch>
            <a:fillRect/>
          </a:stretch>
        </p:blipFill>
        <p:spPr>
          <a:xfrm>
            <a:off x="5997175" y="3642301"/>
            <a:ext cx="5352075" cy="32156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da35a62e29_2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門檻=0</a:t>
            </a:r>
            <a:endParaRPr/>
          </a:p>
        </p:txBody>
      </p:sp>
      <p:pic>
        <p:nvPicPr>
          <p:cNvPr id="259" name="Google Shape;259;gda35a62e29_2_18"/>
          <p:cNvPicPr preferRelativeResize="0"/>
          <p:nvPr/>
        </p:nvPicPr>
        <p:blipFill>
          <a:blip r:embed="rId3">
            <a:alphaModFix/>
          </a:blip>
          <a:stretch>
            <a:fillRect/>
          </a:stretch>
        </p:blipFill>
        <p:spPr>
          <a:xfrm>
            <a:off x="1262050" y="2040050"/>
            <a:ext cx="9667901" cy="3719400"/>
          </a:xfrm>
          <a:prstGeom prst="rect">
            <a:avLst/>
          </a:prstGeom>
          <a:noFill/>
          <a:ln>
            <a:noFill/>
          </a:ln>
        </p:spPr>
      </p:pic>
      <p:pic>
        <p:nvPicPr>
          <p:cNvPr id="260" name="Google Shape;260;gda35a62e29_2_18"/>
          <p:cNvPicPr preferRelativeResize="0"/>
          <p:nvPr/>
        </p:nvPicPr>
        <p:blipFill rotWithShape="1">
          <a:blip r:embed="rId4">
            <a:alphaModFix/>
          </a:blip>
          <a:srcRect b="111030" l="-4080" r="4079" t="-111029"/>
          <a:stretch/>
        </p:blipFill>
        <p:spPr>
          <a:xfrm>
            <a:off x="4099475" y="460838"/>
            <a:ext cx="6400800" cy="27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da35a62e29_2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門檻=0</a:t>
            </a:r>
            <a:endParaRPr/>
          </a:p>
        </p:txBody>
      </p:sp>
      <p:pic>
        <p:nvPicPr>
          <p:cNvPr id="267" name="Google Shape;267;gda35a62e29_2_24"/>
          <p:cNvPicPr preferRelativeResize="0"/>
          <p:nvPr/>
        </p:nvPicPr>
        <p:blipFill>
          <a:blip r:embed="rId3">
            <a:alphaModFix/>
          </a:blip>
          <a:stretch>
            <a:fillRect/>
          </a:stretch>
        </p:blipFill>
        <p:spPr>
          <a:xfrm>
            <a:off x="4844925" y="490538"/>
            <a:ext cx="6400800" cy="2752725"/>
          </a:xfrm>
          <a:prstGeom prst="rect">
            <a:avLst/>
          </a:prstGeom>
          <a:noFill/>
          <a:ln>
            <a:noFill/>
          </a:ln>
        </p:spPr>
      </p:pic>
      <p:pic>
        <p:nvPicPr>
          <p:cNvPr id="268" name="Google Shape;268;gda35a62e29_2_24"/>
          <p:cNvPicPr preferRelativeResize="0"/>
          <p:nvPr/>
        </p:nvPicPr>
        <p:blipFill>
          <a:blip r:embed="rId4">
            <a:alphaModFix/>
          </a:blip>
          <a:stretch>
            <a:fillRect/>
          </a:stretch>
        </p:blipFill>
        <p:spPr>
          <a:xfrm>
            <a:off x="4844925" y="3472300"/>
            <a:ext cx="6400800" cy="275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da476f1a1c_0_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結論</a:t>
            </a:r>
            <a:endParaRPr/>
          </a:p>
        </p:txBody>
      </p:sp>
      <p:sp>
        <p:nvSpPr>
          <p:cNvPr id="275" name="Google Shape;275;gda476f1a1c_0_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TW"/>
              <a:t>目前用已知的評分方法來預測準確度，可發現:</a:t>
            </a:r>
            <a:endParaRPr/>
          </a:p>
          <a:p>
            <a:pPr indent="0" lvl="0" marL="0" rtl="0" algn="l">
              <a:spcBef>
                <a:spcPts val="1000"/>
              </a:spcBef>
              <a:spcAft>
                <a:spcPts val="0"/>
              </a:spcAft>
              <a:buNone/>
            </a:pPr>
            <a:r>
              <a:rPr lang="zh-TW"/>
              <a:t>1. 在同樣門檻的情況下，外推時間越長，分數越低</a:t>
            </a:r>
            <a:endParaRPr/>
          </a:p>
          <a:p>
            <a:pPr indent="0" lvl="0" marL="0" rtl="0" algn="l">
              <a:spcBef>
                <a:spcPts val="1000"/>
              </a:spcBef>
              <a:spcAft>
                <a:spcPts val="0"/>
              </a:spcAft>
              <a:buNone/>
            </a:pPr>
            <a:r>
              <a:rPr lang="zh-TW"/>
              <a:t>2. 若把門檻提高，分數也會降低，可能意味著 越高強度的對流越難被預測</a:t>
            </a:r>
            <a:endParaRPr/>
          </a:p>
          <a:p>
            <a:pPr indent="0" lvl="0" marL="0" rtl="0" algn="l">
              <a:spcBef>
                <a:spcPts val="1000"/>
              </a:spcBef>
              <a:spcAft>
                <a:spcPts val="0"/>
              </a:spcAft>
              <a:buNone/>
            </a:pPr>
            <a:r>
              <a:rPr lang="zh-TW"/>
              <a:t>3. 不同天的資料，分數值的差異也可能很大，但是都有隨時間下降的趨勢</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d62f82970a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Pearson </a:t>
            </a:r>
            <a:r>
              <a:rPr lang="zh-TW" sz="2800"/>
              <a:t>皮爾森相關係數</a:t>
            </a:r>
            <a:endParaRPr/>
          </a:p>
        </p:txBody>
      </p:sp>
      <p:pic>
        <p:nvPicPr>
          <p:cNvPr id="282" name="Google Shape;282;gd62f82970a_0_0"/>
          <p:cNvPicPr preferRelativeResize="0"/>
          <p:nvPr/>
        </p:nvPicPr>
        <p:blipFill rotWithShape="1">
          <a:blip r:embed="rId3">
            <a:alphaModFix/>
          </a:blip>
          <a:srcRect b="27931" l="60206" r="15183" t="55272"/>
          <a:stretch/>
        </p:blipFill>
        <p:spPr>
          <a:xfrm>
            <a:off x="6015860" y="4420200"/>
            <a:ext cx="5337950" cy="2049351"/>
          </a:xfrm>
          <a:prstGeom prst="rect">
            <a:avLst/>
          </a:prstGeom>
          <a:noFill/>
          <a:ln>
            <a:noFill/>
          </a:ln>
        </p:spPr>
      </p:pic>
      <p:sp>
        <p:nvSpPr>
          <p:cNvPr id="283" name="Google Shape;283;gd62f82970a_0_0"/>
          <p:cNvSpPr txBox="1"/>
          <p:nvPr/>
        </p:nvSpPr>
        <p:spPr>
          <a:xfrm>
            <a:off x="977775" y="1690825"/>
            <a:ext cx="6603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600">
                <a:latin typeface="Calibri"/>
                <a:ea typeface="Calibri"/>
                <a:cs typeface="Calibri"/>
                <a:sym typeface="Calibri"/>
              </a:rPr>
              <a:t>Z(ij)和 Z (oj) 分別表示第 i 個系集預報成員 （上標 i ）和實際觀測（上標 O）在第 j 個網格點上的雷達回波值， </a:t>
            </a:r>
            <a:r>
              <a:rPr lang="zh-TW" sz="2600" u="sng">
                <a:latin typeface="Calibri"/>
                <a:ea typeface="Calibri"/>
                <a:cs typeface="Calibri"/>
                <a:sym typeface="Calibri"/>
              </a:rPr>
              <a:t>Zi</a:t>
            </a:r>
            <a:r>
              <a:rPr lang="zh-TW" sz="2600">
                <a:latin typeface="Calibri"/>
                <a:ea typeface="Calibri"/>
                <a:cs typeface="Calibri"/>
                <a:sym typeface="Calibri"/>
              </a:rPr>
              <a:t> 和 </a:t>
            </a:r>
            <a:r>
              <a:rPr lang="zh-TW" sz="2600" u="sng">
                <a:latin typeface="Calibri"/>
                <a:ea typeface="Calibri"/>
                <a:cs typeface="Calibri"/>
                <a:sym typeface="Calibri"/>
              </a:rPr>
              <a:t>Zo </a:t>
            </a:r>
            <a:r>
              <a:rPr lang="zh-TW" sz="2600">
                <a:latin typeface="Calibri"/>
                <a:ea typeface="Calibri"/>
                <a:cs typeface="Calibri"/>
                <a:sym typeface="Calibri"/>
              </a:rPr>
              <a:t>分別為第 i 個成員和實際觀測在整張圖形範圍內的平均回波值，J為總網格點數</a:t>
            </a:r>
            <a:endParaRPr sz="2600">
              <a:latin typeface="Calibri"/>
              <a:ea typeface="Calibri"/>
              <a:cs typeface="Calibri"/>
              <a:sym typeface="Calibri"/>
            </a:endParaRPr>
          </a:p>
          <a:p>
            <a:pPr indent="0" lvl="0" marL="0" rtl="0" algn="l">
              <a:spcBef>
                <a:spcPts val="0"/>
              </a:spcBef>
              <a:spcAft>
                <a:spcPts val="0"/>
              </a:spcAft>
              <a:buNone/>
            </a:pPr>
            <a:r>
              <a:rPr lang="zh-TW" sz="3000">
                <a:latin typeface="Calibri"/>
                <a:ea typeface="Calibri"/>
                <a:cs typeface="Calibri"/>
                <a:sym typeface="Calibri"/>
              </a:rPr>
              <a:t>特點:比較網格點對網格點的相似性</a:t>
            </a:r>
            <a:endParaRPr sz="3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d62f82970a_0_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皮爾森法_coding</a:t>
            </a:r>
            <a:endParaRPr/>
          </a:p>
        </p:txBody>
      </p:sp>
      <p:pic>
        <p:nvPicPr>
          <p:cNvPr id="290" name="Google Shape;290;gd62f82970a_0_9"/>
          <p:cNvPicPr preferRelativeResize="0"/>
          <p:nvPr/>
        </p:nvPicPr>
        <p:blipFill rotWithShape="1">
          <a:blip r:embed="rId3">
            <a:alphaModFix/>
          </a:blip>
          <a:srcRect b="25002" l="12960" r="44958" t="24650"/>
          <a:stretch/>
        </p:blipFill>
        <p:spPr>
          <a:xfrm>
            <a:off x="187525" y="1570275"/>
            <a:ext cx="5130101" cy="3452676"/>
          </a:xfrm>
          <a:prstGeom prst="rect">
            <a:avLst/>
          </a:prstGeom>
          <a:noFill/>
          <a:ln>
            <a:noFill/>
          </a:ln>
        </p:spPr>
      </p:pic>
      <p:pic>
        <p:nvPicPr>
          <p:cNvPr id="291" name="Google Shape;291;gd62f82970a_0_9"/>
          <p:cNvPicPr preferRelativeResize="0"/>
          <p:nvPr/>
        </p:nvPicPr>
        <p:blipFill rotWithShape="1">
          <a:blip r:embed="rId4">
            <a:alphaModFix/>
          </a:blip>
          <a:srcRect b="17577" l="12155" r="13222" t="30950"/>
          <a:stretch/>
        </p:blipFill>
        <p:spPr>
          <a:xfrm>
            <a:off x="5720786" y="120575"/>
            <a:ext cx="5633026" cy="2185499"/>
          </a:xfrm>
          <a:prstGeom prst="rect">
            <a:avLst/>
          </a:prstGeom>
          <a:noFill/>
          <a:ln>
            <a:noFill/>
          </a:ln>
        </p:spPr>
      </p:pic>
      <p:pic>
        <p:nvPicPr>
          <p:cNvPr id="292" name="Google Shape;292;gd62f82970a_0_9"/>
          <p:cNvPicPr preferRelativeResize="0"/>
          <p:nvPr/>
        </p:nvPicPr>
        <p:blipFill rotWithShape="1">
          <a:blip r:embed="rId5">
            <a:alphaModFix/>
          </a:blip>
          <a:srcRect b="22154" l="15545" r="13987" t="23755"/>
          <a:stretch/>
        </p:blipFill>
        <p:spPr>
          <a:xfrm>
            <a:off x="5720775" y="2437800"/>
            <a:ext cx="6000749" cy="1982399"/>
          </a:xfrm>
          <a:prstGeom prst="rect">
            <a:avLst/>
          </a:prstGeom>
          <a:noFill/>
          <a:ln>
            <a:noFill/>
          </a:ln>
        </p:spPr>
      </p:pic>
      <p:pic>
        <p:nvPicPr>
          <p:cNvPr id="293" name="Google Shape;293;gd62f82970a_0_9"/>
          <p:cNvPicPr preferRelativeResize="0"/>
          <p:nvPr/>
        </p:nvPicPr>
        <p:blipFill rotWithShape="1">
          <a:blip r:embed="rId6">
            <a:alphaModFix/>
          </a:blip>
          <a:srcRect b="17221" l="14335" r="13701" t="26828"/>
          <a:stretch/>
        </p:blipFill>
        <p:spPr>
          <a:xfrm>
            <a:off x="5720775" y="4420200"/>
            <a:ext cx="5271826" cy="230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d62f82970a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zh-TW"/>
              <a:t>皮爾森法_coding</a:t>
            </a:r>
            <a:endParaRPr/>
          </a:p>
        </p:txBody>
      </p:sp>
      <p:pic>
        <p:nvPicPr>
          <p:cNvPr id="300" name="Google Shape;300;gd62f82970a_0_24"/>
          <p:cNvPicPr preferRelativeResize="0"/>
          <p:nvPr/>
        </p:nvPicPr>
        <p:blipFill rotWithShape="1">
          <a:blip r:embed="rId3">
            <a:alphaModFix/>
          </a:blip>
          <a:srcRect b="21535" l="12414" r="13511" t="23709"/>
          <a:stretch/>
        </p:blipFill>
        <p:spPr>
          <a:xfrm>
            <a:off x="0" y="1915425"/>
            <a:ext cx="6603523" cy="2745876"/>
          </a:xfrm>
          <a:prstGeom prst="rect">
            <a:avLst/>
          </a:prstGeom>
          <a:noFill/>
          <a:ln>
            <a:noFill/>
          </a:ln>
        </p:spPr>
      </p:pic>
      <p:pic>
        <p:nvPicPr>
          <p:cNvPr id="301" name="Google Shape;301;gd62f82970a_0_24"/>
          <p:cNvPicPr preferRelativeResize="0"/>
          <p:nvPr/>
        </p:nvPicPr>
        <p:blipFill rotWithShape="1">
          <a:blip r:embed="rId4">
            <a:alphaModFix/>
          </a:blip>
          <a:srcRect b="24936" l="14759" r="56906" t="54889"/>
          <a:stretch/>
        </p:blipFill>
        <p:spPr>
          <a:xfrm>
            <a:off x="6965150" y="790200"/>
            <a:ext cx="5083574" cy="2036000"/>
          </a:xfrm>
          <a:prstGeom prst="rect">
            <a:avLst/>
          </a:prstGeom>
          <a:noFill/>
          <a:ln>
            <a:noFill/>
          </a:ln>
        </p:spPr>
      </p:pic>
      <p:sp>
        <p:nvSpPr>
          <p:cNvPr id="302" name="Google Shape;302;gd62f82970a_0_24"/>
          <p:cNvSpPr txBox="1"/>
          <p:nvPr/>
        </p:nvSpPr>
        <p:spPr>
          <a:xfrm>
            <a:off x="6503225" y="2826200"/>
            <a:ext cx="5545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latin typeface="Calibri"/>
                <a:ea typeface="Calibri"/>
                <a:cs typeface="Calibri"/>
                <a:sym typeface="Calibri"/>
              </a:rPr>
              <a:t>pearson1_dbz 為初始場11231000預測11231100時的回波和觀測值得相似值</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zh-TW" sz="2000">
                <a:solidFill>
                  <a:schemeClr val="dk1"/>
                </a:solidFill>
                <a:latin typeface="Calibri"/>
                <a:ea typeface="Calibri"/>
                <a:cs typeface="Calibri"/>
                <a:sym typeface="Calibri"/>
              </a:rPr>
              <a:t>pearson1_rr 為初始場11231000預測11231100時的降雨和觀測值得相似值</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zh-TW" sz="2000">
                <a:solidFill>
                  <a:schemeClr val="dk1"/>
                </a:solidFill>
                <a:latin typeface="Calibri"/>
                <a:ea typeface="Calibri"/>
                <a:cs typeface="Calibri"/>
                <a:sym typeface="Calibri"/>
              </a:rPr>
              <a:t>pearson2_dbz 為初始場11231000預測11231200時的回波和觀測值得相似值</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zh-TW" sz="2000">
                <a:solidFill>
                  <a:schemeClr val="dk1"/>
                </a:solidFill>
                <a:latin typeface="Calibri"/>
                <a:ea typeface="Calibri"/>
                <a:cs typeface="Calibri"/>
                <a:sym typeface="Calibri"/>
              </a:rPr>
              <a:t>pearson1_rr 為初始場11231000預測11231200時的降雨和觀測值得相似值</a:t>
            </a:r>
            <a:endParaRPr sz="20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da929181e0_0_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皮爾森法_結果</a:t>
            </a:r>
            <a:endParaRPr/>
          </a:p>
        </p:txBody>
      </p:sp>
      <p:sp>
        <p:nvSpPr>
          <p:cNvPr id="309" name="Google Shape;309;gda929181e0_0_3"/>
          <p:cNvSpPr txBox="1"/>
          <p:nvPr>
            <p:ph idx="1" type="body"/>
          </p:nvPr>
        </p:nvSpPr>
        <p:spPr>
          <a:xfrm>
            <a:off x="717650" y="18658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TW" sz="2000"/>
              <a:t>11/21 10:00</a:t>
            </a:r>
            <a:r>
              <a:rPr lang="zh-TW" sz="2000"/>
              <a:t>對</a:t>
            </a:r>
            <a:r>
              <a:rPr lang="zh-TW" sz="2000"/>
              <a:t>一小時後的回波</a:t>
            </a:r>
            <a:r>
              <a:rPr lang="zh-TW" sz="2000"/>
              <a:t>預報的相似性: </a:t>
            </a:r>
            <a:r>
              <a:rPr lang="zh-TW" sz="2000">
                <a:highlight>
                  <a:srgbClr val="FFFFFF"/>
                </a:highlight>
                <a:latin typeface="Arial"/>
                <a:ea typeface="Arial"/>
                <a:cs typeface="Arial"/>
                <a:sym typeface="Arial"/>
              </a:rPr>
              <a:t>0.8186394560283567</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t>11/21 10:00對兩小時後的回波預報的相似性: </a:t>
            </a:r>
            <a:r>
              <a:rPr lang="zh-TW" sz="2000">
                <a:highlight>
                  <a:srgbClr val="FFFFFF"/>
                </a:highlight>
                <a:latin typeface="Arial"/>
                <a:ea typeface="Arial"/>
                <a:cs typeface="Arial"/>
                <a:sym typeface="Arial"/>
              </a:rPr>
              <a:t>0.08596229034521898</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highlight>
                  <a:srgbClr val="FFFFFF"/>
                </a:highlight>
                <a:latin typeface="Arial"/>
                <a:ea typeface="Arial"/>
                <a:cs typeface="Arial"/>
                <a:sym typeface="Arial"/>
              </a:rPr>
              <a:t>11/21 </a:t>
            </a:r>
            <a:r>
              <a:rPr lang="zh-TW" sz="2000"/>
              <a:t>10:00對一小時後的降雨預報的相似性: </a:t>
            </a:r>
            <a:r>
              <a:rPr lang="zh-TW" sz="2000">
                <a:highlight>
                  <a:srgbClr val="FFFFFF"/>
                </a:highlight>
                <a:latin typeface="Arial"/>
                <a:ea typeface="Arial"/>
                <a:cs typeface="Arial"/>
                <a:sym typeface="Arial"/>
              </a:rPr>
              <a:t>0.09880217484480604</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highlight>
                  <a:srgbClr val="FFFFFF"/>
                </a:highlight>
                <a:latin typeface="Arial"/>
                <a:ea typeface="Arial"/>
                <a:cs typeface="Arial"/>
                <a:sym typeface="Arial"/>
              </a:rPr>
              <a:t>11/21 </a:t>
            </a:r>
            <a:r>
              <a:rPr lang="zh-TW" sz="2000"/>
              <a:t>10:00對兩小時後的降雨預報的相似性: </a:t>
            </a:r>
            <a:r>
              <a:rPr lang="zh-TW" sz="2000">
                <a:highlight>
                  <a:srgbClr val="FFFFFF"/>
                </a:highlight>
                <a:latin typeface="Arial"/>
                <a:ea typeface="Arial"/>
                <a:cs typeface="Arial"/>
                <a:sym typeface="Arial"/>
              </a:rPr>
              <a:t>0.04160548957128997</a:t>
            </a:r>
            <a:endParaRPr sz="2000">
              <a:highlight>
                <a:srgbClr val="FFFFFF"/>
              </a:highlight>
              <a:latin typeface="Arial"/>
              <a:ea typeface="Arial"/>
              <a:cs typeface="Arial"/>
              <a:sym typeface="Arial"/>
            </a:endParaRPr>
          </a:p>
          <a:p>
            <a:pPr indent="0" lvl="0" marL="0" rtl="0" algn="l">
              <a:spcBef>
                <a:spcPts val="1000"/>
              </a:spcBef>
              <a:spcAft>
                <a:spcPts val="0"/>
              </a:spcAft>
              <a:buNone/>
            </a:pPr>
            <a:r>
              <a:t/>
            </a:r>
            <a:endParaRPr sz="2000"/>
          </a:p>
          <a:p>
            <a:pPr indent="0" lvl="0" marL="0" rtl="0" algn="l">
              <a:spcBef>
                <a:spcPts val="1000"/>
              </a:spcBef>
              <a:spcAft>
                <a:spcPts val="0"/>
              </a:spcAft>
              <a:buNone/>
            </a:pPr>
            <a:r>
              <a:rPr lang="zh-TW" sz="2000"/>
              <a:t>11/23 10:00對一小時後的回波預報的相似性 : </a:t>
            </a:r>
            <a:r>
              <a:rPr lang="zh-TW" sz="2000">
                <a:highlight>
                  <a:srgbClr val="FFFFFF"/>
                </a:highlight>
                <a:latin typeface="Arial"/>
                <a:ea typeface="Arial"/>
                <a:cs typeface="Arial"/>
                <a:sym typeface="Arial"/>
              </a:rPr>
              <a:t>0.4428413667302097</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t>11/23 10:00對兩小時後的回波預報的相似性: </a:t>
            </a:r>
            <a:r>
              <a:rPr lang="zh-TW" sz="2000">
                <a:highlight>
                  <a:srgbClr val="FFFFFF"/>
                </a:highlight>
                <a:latin typeface="Arial"/>
                <a:ea typeface="Arial"/>
                <a:cs typeface="Arial"/>
                <a:sym typeface="Arial"/>
              </a:rPr>
              <a:t>0.08147708000455546</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highlight>
                  <a:srgbClr val="FFFFFF"/>
                </a:highlight>
                <a:latin typeface="Arial"/>
                <a:ea typeface="Arial"/>
                <a:cs typeface="Arial"/>
                <a:sym typeface="Arial"/>
              </a:rPr>
              <a:t>11/23 </a:t>
            </a:r>
            <a:r>
              <a:rPr lang="zh-TW" sz="2000"/>
              <a:t>10:00對一小時後的降雨預報的相似性: </a:t>
            </a:r>
            <a:r>
              <a:rPr lang="zh-TW" sz="2000">
                <a:highlight>
                  <a:srgbClr val="FFFFFF"/>
                </a:highlight>
                <a:latin typeface="Arial"/>
                <a:ea typeface="Arial"/>
                <a:cs typeface="Arial"/>
                <a:sym typeface="Arial"/>
              </a:rPr>
              <a:t>0.09880217484480604</a:t>
            </a:r>
            <a:endParaRPr sz="2000">
              <a:highlight>
                <a:srgbClr val="FFFFFF"/>
              </a:highlight>
              <a:latin typeface="Arial"/>
              <a:ea typeface="Arial"/>
              <a:cs typeface="Arial"/>
              <a:sym typeface="Arial"/>
            </a:endParaRPr>
          </a:p>
          <a:p>
            <a:pPr indent="0" lvl="0" marL="0" rtl="0" algn="l">
              <a:spcBef>
                <a:spcPts val="1000"/>
              </a:spcBef>
              <a:spcAft>
                <a:spcPts val="0"/>
              </a:spcAft>
              <a:buNone/>
            </a:pPr>
            <a:r>
              <a:rPr lang="zh-TW" sz="2000">
                <a:highlight>
                  <a:srgbClr val="FFFFFF"/>
                </a:highlight>
                <a:latin typeface="Arial"/>
                <a:ea typeface="Arial"/>
                <a:cs typeface="Arial"/>
                <a:sym typeface="Arial"/>
              </a:rPr>
              <a:t>11/23 </a:t>
            </a:r>
            <a:r>
              <a:rPr lang="zh-TW" sz="2000"/>
              <a:t>10:00對兩小時後的降雨預報的相似性: </a:t>
            </a:r>
            <a:r>
              <a:rPr lang="zh-TW" sz="2000">
                <a:highlight>
                  <a:srgbClr val="FFFFFF"/>
                </a:highlight>
                <a:latin typeface="Arial"/>
                <a:ea typeface="Arial"/>
                <a:cs typeface="Arial"/>
                <a:sym typeface="Arial"/>
              </a:rPr>
              <a:t>0.04160548957128997</a:t>
            </a:r>
            <a:endParaRPr sz="2000">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da929181e0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皮爾森法_結果</a:t>
            </a:r>
            <a:endParaRPr/>
          </a:p>
        </p:txBody>
      </p:sp>
      <p:sp>
        <p:nvSpPr>
          <p:cNvPr id="316" name="Google Shape;316;gda929181e0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TW"/>
              <a:t>整體而言，在皮爾森法比較下，回波的相似性皆比降雨高</a:t>
            </a:r>
            <a:endParaRPr/>
          </a:p>
          <a:p>
            <a:pPr indent="0" lvl="0" marL="0" rtl="0" algn="l">
              <a:spcBef>
                <a:spcPts val="1000"/>
              </a:spcBef>
              <a:spcAft>
                <a:spcPts val="0"/>
              </a:spcAft>
              <a:buNone/>
            </a:pPr>
            <a:r>
              <a:rPr lang="zh-TW"/>
              <a:t>不論回波還是降雨，10:00一小時候預報的相似度明顯高於10:00</a:t>
            </a:r>
            <a:r>
              <a:rPr lang="zh-TW"/>
              <a:t>兩小時候的預報</a:t>
            </a:r>
            <a:endParaRPr/>
          </a:p>
          <a:p>
            <a:pPr indent="0" lvl="0" marL="0" rtl="0" algn="l">
              <a:spcBef>
                <a:spcPts val="1000"/>
              </a:spcBef>
              <a:spcAft>
                <a:spcPts val="0"/>
              </a:spcAft>
              <a:buNone/>
            </a:pPr>
            <a:r>
              <a:rPr lang="zh-TW"/>
              <a:t>降雨預報的相似性雖然比較低，但一小時候和兩小時後的相似度沒差很多，反倒是回波預報兩小時候後的相似度相比一小時候的相似度大幅下降</a:t>
            </a:r>
            <a:endParaRPr/>
          </a:p>
          <a:p>
            <a:pPr indent="0" lvl="0" marL="0" rtl="0" algn="l">
              <a:spcBef>
                <a:spcPts val="1000"/>
              </a:spcBef>
              <a:spcAft>
                <a:spcPts val="0"/>
              </a:spcAft>
              <a:buNone/>
            </a:pPr>
            <a:r>
              <a:rPr lang="zh-TW"/>
              <a:t>11/23的回波預報相似度明顯較11/21的回波預報相似度低</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da6853f38b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Moment Invariants 動差不變量理論</a:t>
            </a:r>
            <a:endParaRPr/>
          </a:p>
        </p:txBody>
      </p:sp>
      <p:sp>
        <p:nvSpPr>
          <p:cNvPr id="323" name="Google Shape;323;gda6853f38b_1_0"/>
          <p:cNvSpPr txBox="1"/>
          <p:nvPr>
            <p:ph idx="1" type="body"/>
          </p:nvPr>
        </p:nvSpPr>
        <p:spPr>
          <a:xfrm>
            <a:off x="838200" y="1825625"/>
            <a:ext cx="69441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TW" sz="2200"/>
              <a:t>分成七個物理量</a:t>
            </a:r>
            <a:endParaRPr sz="2200"/>
          </a:p>
          <a:p>
            <a:pPr indent="0" lvl="0" marL="0" rtl="0" algn="l">
              <a:spcBef>
                <a:spcPts val="1000"/>
              </a:spcBef>
              <a:spcAft>
                <a:spcPts val="0"/>
              </a:spcAft>
              <a:buNone/>
            </a:pPr>
            <a:r>
              <a:rPr lang="zh-TW" sz="2200"/>
              <a:t>•兩個計算慣性矩(反映形狀和面積差異)</a:t>
            </a:r>
            <a:endParaRPr sz="2200"/>
          </a:p>
          <a:p>
            <a:pPr indent="0" lvl="0" marL="0" rtl="0" algn="l">
              <a:spcBef>
                <a:spcPts val="1000"/>
              </a:spcBef>
              <a:spcAft>
                <a:spcPts val="0"/>
              </a:spcAft>
              <a:buNone/>
            </a:pPr>
            <a:r>
              <a:rPr lang="zh-TW" sz="2200"/>
              <a:t>•五個計算扭曲度(函數圖形對其均值分布產生多少偏差)</a:t>
            </a:r>
            <a:endParaRPr sz="2200"/>
          </a:p>
          <a:p>
            <a:pPr indent="0" lvl="0" marL="0" rtl="0" algn="l">
              <a:spcBef>
                <a:spcPts val="1000"/>
              </a:spcBef>
              <a:spcAft>
                <a:spcPts val="0"/>
              </a:spcAft>
              <a:buNone/>
            </a:pPr>
            <a:r>
              <a:rPr lang="zh-TW" sz="2200"/>
              <a:t>•七個分量對於連續函數圖形之平移 (translation)、尺度(scaling)和旋轉(rotation)上的改變具有不變的特性</a:t>
            </a:r>
            <a:endParaRPr sz="2200"/>
          </a:p>
          <a:p>
            <a:pPr indent="0" lvl="0" marL="0" rtl="0" algn="l">
              <a:spcBef>
                <a:spcPts val="1000"/>
              </a:spcBef>
              <a:spcAft>
                <a:spcPts val="0"/>
              </a:spcAft>
              <a:buNone/>
            </a:pPr>
            <a:r>
              <a:rPr lang="zh-TW" sz="2200"/>
              <a:t>•優點:以形狀辨識為主，形狀差異較大的cost低，較能排除形狀較零碎者</a:t>
            </a:r>
            <a:endParaRPr sz="2200"/>
          </a:p>
        </p:txBody>
      </p:sp>
      <p:pic>
        <p:nvPicPr>
          <p:cNvPr id="324" name="Google Shape;324;gda6853f38b_1_0"/>
          <p:cNvPicPr preferRelativeResize="0"/>
          <p:nvPr/>
        </p:nvPicPr>
        <p:blipFill>
          <a:blip r:embed="rId3">
            <a:alphaModFix/>
          </a:blip>
          <a:stretch>
            <a:fillRect/>
          </a:stretch>
        </p:blipFill>
        <p:spPr>
          <a:xfrm>
            <a:off x="8452850" y="1554979"/>
            <a:ext cx="3066450" cy="470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342900" lvl="0" marL="342900" rtl="0" algn="l">
              <a:spcBef>
                <a:spcPts val="1000"/>
              </a:spcBef>
              <a:spcAft>
                <a:spcPts val="0"/>
              </a:spcAft>
              <a:buSzPts val="2400"/>
              <a:buFont typeface="Arial"/>
              <a:buChar char="•"/>
            </a:pPr>
            <a:r>
              <a:rPr lang="zh-TW">
                <a:latin typeface="Microsoft JhengHei"/>
                <a:ea typeface="Microsoft JhengHei"/>
                <a:cs typeface="Microsoft JhengHei"/>
                <a:sym typeface="Microsoft JhengHei"/>
              </a:rPr>
              <a:t>上禮拜老師提出問題解決</a:t>
            </a:r>
            <a:endParaRPr>
              <a:latin typeface="Microsoft JhengHei"/>
              <a:ea typeface="Microsoft JhengHei"/>
              <a:cs typeface="Microsoft JhengHei"/>
              <a:sym typeface="Microsoft JhengHei"/>
            </a:endParaRPr>
          </a:p>
        </p:txBody>
      </p:sp>
      <p:sp>
        <p:nvSpPr>
          <p:cNvPr id="105" name="Google Shape;10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Dbz to rr原理討論</a:t>
            </a:r>
            <a:endParaRPr>
              <a:latin typeface="Microsoft JhengHei"/>
              <a:ea typeface="Microsoft JhengHei"/>
              <a:cs typeface="Microsoft JhengHei"/>
              <a:sym typeface="Microsoft JhengHei"/>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rr color bar間距問題，低雨量區間轉細</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繪圖color bar單位注意</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RMSE不會有負</a:t>
            </a:r>
            <a:endParaRPr>
              <a:latin typeface="Microsoft JhengHei"/>
              <a:ea typeface="Microsoft JhengHei"/>
              <a:cs typeface="Microsoft JhengHei"/>
              <a:sym typeface="Microsoft JhengHei"/>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閾值先處理再操作或繪圖</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da6853f38b_1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動差法 _coding</a:t>
            </a:r>
            <a:endParaRPr/>
          </a:p>
        </p:txBody>
      </p:sp>
      <p:pic>
        <p:nvPicPr>
          <p:cNvPr id="331" name="Google Shape;331;gda6853f38b_1_10"/>
          <p:cNvPicPr preferRelativeResize="0"/>
          <p:nvPr/>
        </p:nvPicPr>
        <p:blipFill rotWithShape="1">
          <a:blip r:embed="rId3">
            <a:alphaModFix/>
          </a:blip>
          <a:srcRect b="4857" l="30156" r="31723" t="15258"/>
          <a:stretch/>
        </p:blipFill>
        <p:spPr>
          <a:xfrm>
            <a:off x="281275" y="1757800"/>
            <a:ext cx="3911198" cy="4610749"/>
          </a:xfrm>
          <a:prstGeom prst="rect">
            <a:avLst/>
          </a:prstGeom>
          <a:noFill/>
          <a:ln>
            <a:noFill/>
          </a:ln>
        </p:spPr>
      </p:pic>
      <p:pic>
        <p:nvPicPr>
          <p:cNvPr id="332" name="Google Shape;332;gda6853f38b_1_10"/>
          <p:cNvPicPr preferRelativeResize="0"/>
          <p:nvPr/>
        </p:nvPicPr>
        <p:blipFill rotWithShape="1">
          <a:blip r:embed="rId4">
            <a:alphaModFix/>
          </a:blip>
          <a:srcRect b="4626" l="30699" r="32596" t="13641"/>
          <a:stretch/>
        </p:blipFill>
        <p:spPr>
          <a:xfrm>
            <a:off x="4433600" y="1757800"/>
            <a:ext cx="3681168" cy="4610749"/>
          </a:xfrm>
          <a:prstGeom prst="rect">
            <a:avLst/>
          </a:prstGeom>
          <a:noFill/>
          <a:ln>
            <a:noFill/>
          </a:ln>
        </p:spPr>
      </p:pic>
      <p:pic>
        <p:nvPicPr>
          <p:cNvPr id="333" name="Google Shape;333;gda6853f38b_1_10"/>
          <p:cNvPicPr preferRelativeResize="0"/>
          <p:nvPr/>
        </p:nvPicPr>
        <p:blipFill rotWithShape="1">
          <a:blip r:embed="rId5">
            <a:alphaModFix/>
          </a:blip>
          <a:srcRect b="4328" l="31208" r="31771" t="15356"/>
          <a:stretch/>
        </p:blipFill>
        <p:spPr>
          <a:xfrm>
            <a:off x="8862400" y="552300"/>
            <a:ext cx="2491402" cy="3040575"/>
          </a:xfrm>
          <a:prstGeom prst="rect">
            <a:avLst/>
          </a:prstGeom>
          <a:noFill/>
          <a:ln>
            <a:noFill/>
          </a:ln>
        </p:spPr>
      </p:pic>
      <p:pic>
        <p:nvPicPr>
          <p:cNvPr id="334" name="Google Shape;334;gda6853f38b_1_10"/>
          <p:cNvPicPr preferRelativeResize="0"/>
          <p:nvPr/>
        </p:nvPicPr>
        <p:blipFill rotWithShape="1">
          <a:blip r:embed="rId6">
            <a:alphaModFix/>
          </a:blip>
          <a:srcRect b="14565" l="30593" r="32261" t="15308"/>
          <a:stretch/>
        </p:blipFill>
        <p:spPr>
          <a:xfrm>
            <a:off x="8800200" y="3978650"/>
            <a:ext cx="2370826" cy="2517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da6853f38b_1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動差法 結果</a:t>
            </a:r>
            <a:endParaRPr/>
          </a:p>
        </p:txBody>
      </p:sp>
      <p:sp>
        <p:nvSpPr>
          <p:cNvPr id="341" name="Google Shape;341;gda6853f38b_1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zh-TW"/>
              <a:t>11/21 10:00</a:t>
            </a:r>
            <a:r>
              <a:rPr lang="zh-TW"/>
              <a:t>預測兩小時候相似度 : </a:t>
            </a:r>
            <a:r>
              <a:rPr lang="zh-TW">
                <a:highlight>
                  <a:srgbClr val="FFFFFF"/>
                </a:highlight>
                <a:latin typeface="Arial"/>
                <a:ea typeface="Arial"/>
                <a:cs typeface="Arial"/>
                <a:sym typeface="Arial"/>
              </a:rPr>
              <a:t>0.5913949090464595</a:t>
            </a:r>
            <a:endParaRPr>
              <a:highlight>
                <a:srgbClr val="FFFFFF"/>
              </a:highlight>
              <a:latin typeface="Arial"/>
              <a:ea typeface="Arial"/>
              <a:cs typeface="Arial"/>
              <a:sym typeface="Arial"/>
            </a:endParaRPr>
          </a:p>
          <a:p>
            <a:pPr indent="0" lvl="0" marL="0" rtl="0" algn="l">
              <a:spcBef>
                <a:spcPts val="1000"/>
              </a:spcBef>
              <a:spcAft>
                <a:spcPts val="0"/>
              </a:spcAft>
              <a:buNone/>
            </a:pPr>
            <a:r>
              <a:rPr lang="zh-TW"/>
              <a:t>11/22 11:00預測一小時候相似度 : </a:t>
            </a:r>
            <a:r>
              <a:rPr lang="zh-TW">
                <a:highlight>
                  <a:srgbClr val="FFFFFF"/>
                </a:highlight>
                <a:latin typeface="Arial"/>
                <a:ea typeface="Arial"/>
                <a:cs typeface="Arial"/>
                <a:sym typeface="Arial"/>
              </a:rPr>
              <a:t>-8.673088758959974</a:t>
            </a:r>
            <a:endParaRPr>
              <a:highlight>
                <a:srgbClr val="FFFFFF"/>
              </a:highlight>
              <a:latin typeface="Arial"/>
              <a:ea typeface="Arial"/>
              <a:cs typeface="Arial"/>
              <a:sym typeface="Arial"/>
            </a:endParaRPr>
          </a:p>
          <a:p>
            <a:pPr indent="0" lvl="0" marL="0" rtl="0" algn="l">
              <a:spcBef>
                <a:spcPts val="1000"/>
              </a:spcBef>
              <a:spcAft>
                <a:spcPts val="0"/>
              </a:spcAft>
              <a:buNone/>
            </a:pPr>
            <a:r>
              <a:t/>
            </a:r>
            <a:endParaRPr>
              <a:highlight>
                <a:srgbClr val="FFFFFF"/>
              </a:highlight>
              <a:latin typeface="Arial"/>
              <a:ea typeface="Arial"/>
              <a:cs typeface="Arial"/>
              <a:sym typeface="Arial"/>
            </a:endParaRPr>
          </a:p>
          <a:p>
            <a:pPr indent="0" lvl="0" marL="0" rtl="0" algn="l">
              <a:spcBef>
                <a:spcPts val="1000"/>
              </a:spcBef>
              <a:spcAft>
                <a:spcPts val="0"/>
              </a:spcAft>
              <a:buNone/>
            </a:pPr>
            <a:r>
              <a:rPr lang="zh-TW">
                <a:highlight>
                  <a:srgbClr val="FFFFFF"/>
                </a:highlight>
                <a:latin typeface="Arial"/>
                <a:ea typeface="Arial"/>
                <a:cs typeface="Arial"/>
                <a:sym typeface="Arial"/>
              </a:rPr>
              <a:t>11/23 10:00</a:t>
            </a:r>
            <a:r>
              <a:rPr lang="zh-TW"/>
              <a:t>預測兩小時後相似度 : </a:t>
            </a:r>
            <a:r>
              <a:rPr lang="zh-TW">
                <a:highlight>
                  <a:srgbClr val="FFFFFF"/>
                </a:highlight>
                <a:latin typeface="Arial"/>
                <a:ea typeface="Arial"/>
                <a:cs typeface="Arial"/>
                <a:sym typeface="Arial"/>
              </a:rPr>
              <a:t>0.5738477970492954</a:t>
            </a:r>
            <a:endParaRPr>
              <a:highlight>
                <a:srgbClr val="FFFFFF"/>
              </a:highlight>
              <a:latin typeface="Arial"/>
              <a:ea typeface="Arial"/>
              <a:cs typeface="Arial"/>
              <a:sym typeface="Arial"/>
            </a:endParaRPr>
          </a:p>
          <a:p>
            <a:pPr indent="0" lvl="0" marL="0" rtl="0" algn="l">
              <a:spcBef>
                <a:spcPts val="1000"/>
              </a:spcBef>
              <a:spcAft>
                <a:spcPts val="0"/>
              </a:spcAft>
              <a:buNone/>
            </a:pPr>
            <a:r>
              <a:rPr lang="zh-TW">
                <a:highlight>
                  <a:srgbClr val="FFFFFF"/>
                </a:highlight>
                <a:latin typeface="Arial"/>
                <a:ea typeface="Arial"/>
                <a:cs typeface="Arial"/>
                <a:sym typeface="Arial"/>
              </a:rPr>
              <a:t>11/23 11:00</a:t>
            </a:r>
            <a:r>
              <a:rPr lang="zh-TW"/>
              <a:t>預測兩小時候相似度 : </a:t>
            </a:r>
            <a:r>
              <a:rPr lang="zh-TW">
                <a:highlight>
                  <a:srgbClr val="FFFFFF"/>
                </a:highlight>
                <a:latin typeface="Arial"/>
                <a:ea typeface="Arial"/>
                <a:cs typeface="Arial"/>
                <a:sym typeface="Arial"/>
              </a:rPr>
              <a:t>0.40382070852611807</a:t>
            </a:r>
            <a:endParaRPr>
              <a:highlight>
                <a:srgbClr val="FFFFFF"/>
              </a:highlight>
              <a:latin typeface="Arial"/>
              <a:ea typeface="Arial"/>
              <a:cs typeface="Arial"/>
              <a:sym typeface="Arial"/>
            </a:endParaRPr>
          </a:p>
          <a:p>
            <a:pPr indent="0" lvl="0" marL="0" rtl="0" algn="l">
              <a:spcBef>
                <a:spcPts val="1000"/>
              </a:spcBef>
              <a:spcAft>
                <a:spcPts val="0"/>
              </a:spcAft>
              <a:buNone/>
            </a:pPr>
            <a:r>
              <a:t/>
            </a:r>
            <a:endParaRPr>
              <a:highlight>
                <a:srgbClr val="FFFFFF"/>
              </a:highlight>
              <a:latin typeface="Arial"/>
              <a:ea typeface="Arial"/>
              <a:cs typeface="Arial"/>
              <a:sym typeface="Arial"/>
            </a:endParaRPr>
          </a:p>
          <a:p>
            <a:pPr indent="0" lvl="0" marL="0" rtl="0" algn="l">
              <a:spcBef>
                <a:spcPts val="1000"/>
              </a:spcBef>
              <a:spcAft>
                <a:spcPts val="0"/>
              </a:spcAft>
              <a:buNone/>
            </a:pPr>
            <a:r>
              <a:rPr lang="zh-TW"/>
              <a:t>從結果來看，似乎以形狀辨識來說10:00的預報回波普遍比11:00的更接近觀測值</a:t>
            </a:r>
            <a:endParaRPr/>
          </a:p>
          <a:p>
            <a:pPr indent="0" lvl="0" marL="0" rtl="0" algn="l">
              <a:spcBef>
                <a:spcPts val="1000"/>
              </a:spcBef>
              <a:spcAft>
                <a:spcPts val="0"/>
              </a:spcAft>
              <a:buClr>
                <a:schemeClr val="dk1"/>
              </a:buClr>
              <a:buSzPts val="1100"/>
              <a:buFont typeface="Arial"/>
              <a:buNone/>
            </a:pPr>
            <a:r>
              <a:rPr lang="zh-TW"/>
              <a:t>之後預計嘗試:**片段逐步分塊計算**</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發展方向2:簡易nowcasting(對流追蹤)</a:t>
            </a:r>
            <a:endParaRPr>
              <a:latin typeface="Microsoft JhengHei"/>
              <a:ea typeface="Microsoft JhengHei"/>
              <a:cs typeface="Microsoft JhengHei"/>
              <a:sym typeface="Microsoft JhengHei"/>
            </a:endParaRPr>
          </a:p>
        </p:txBody>
      </p:sp>
      <p:sp>
        <p:nvSpPr>
          <p:cNvPr id="347" name="Google Shape;34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目標主要分成兩部分：</a:t>
            </a:r>
            <a:endParaRPr>
              <a:latin typeface="Microsoft JhengHei"/>
              <a:ea typeface="Microsoft JhengHei"/>
              <a:cs typeface="Microsoft JhengHei"/>
              <a:sym typeface="Microsoft JhengHei"/>
            </a:endParaRPr>
          </a:p>
          <a:p>
            <a:pPr indent="0" lvl="0" marL="0" rtl="0" algn="l">
              <a:lnSpc>
                <a:spcPct val="90000"/>
              </a:lnSpc>
              <a:spcBef>
                <a:spcPts val="0"/>
              </a:spcBef>
              <a:spcAft>
                <a:spcPts val="0"/>
              </a:spcAft>
              <a:buNone/>
            </a:pPr>
            <a:r>
              <a:t/>
            </a:r>
            <a:endParaRPr>
              <a:latin typeface="Microsoft JhengHei"/>
              <a:ea typeface="Microsoft JhengHei"/>
              <a:cs typeface="Microsoft JhengHei"/>
              <a:sym typeface="Microsoft JhengHei"/>
            </a:endParaRPr>
          </a:p>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1. 利用</a:t>
            </a:r>
            <a:r>
              <a:rPr lang="zh-TW">
                <a:latin typeface="Microsoft JhengHei"/>
                <a:ea typeface="Microsoft JhengHei"/>
                <a:cs typeface="Microsoft JhengHei"/>
                <a:sym typeface="Microsoft JhengHei"/>
              </a:rPr>
              <a:t>K-mean法找出對流胞中心</a:t>
            </a:r>
            <a:endParaRPr>
              <a:latin typeface="Microsoft JhengHei"/>
              <a:ea typeface="Microsoft JhengHei"/>
              <a:cs typeface="Microsoft JhengHei"/>
              <a:sym typeface="Microsoft JhengHei"/>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2. 對</a:t>
            </a:r>
            <a:r>
              <a:rPr lang="zh-TW">
                <a:latin typeface="Microsoft JhengHei"/>
                <a:ea typeface="Microsoft JhengHei"/>
                <a:cs typeface="Microsoft JhengHei"/>
                <a:sym typeface="Microsoft JhengHei"/>
              </a:rPr>
              <a:t>對流胞中心做單純</a:t>
            </a:r>
            <a:r>
              <a:rPr lang="zh-TW">
                <a:latin typeface="Microsoft JhengHei"/>
                <a:ea typeface="Microsoft JhengHei"/>
                <a:cs typeface="Microsoft JhengHei"/>
                <a:sym typeface="Microsoft JhengHei"/>
              </a:rPr>
              <a:t>線性推演</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da79b227ed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利用K-mean法找出對流胞中心</a:t>
            </a:r>
            <a:endParaRPr>
              <a:latin typeface="Microsoft JhengHei"/>
              <a:ea typeface="Microsoft JhengHei"/>
              <a:cs typeface="Microsoft JhengHei"/>
              <a:sym typeface="Microsoft JhengHei"/>
            </a:endParaRPr>
          </a:p>
        </p:txBody>
      </p:sp>
      <p:sp>
        <p:nvSpPr>
          <p:cNvPr id="353" name="Google Shape;353;gda79b227ed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鎖定一</a:t>
            </a:r>
            <a:r>
              <a:rPr lang="zh-TW" sz="2400">
                <a:latin typeface="Microsoft JhengHei"/>
                <a:ea typeface="Microsoft JhengHei"/>
                <a:cs typeface="Microsoft JhengHei"/>
                <a:sym typeface="Microsoft JhengHei"/>
              </a:rPr>
              <a:t>閾值為回波點下界，大於閾值即為分群目標點</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閾值可固定，也可自動下降測試直到目標點足夠多</a:t>
            </a:r>
            <a:endParaRPr sz="2400">
              <a:latin typeface="Microsoft JhengHei"/>
              <a:ea typeface="Microsoft JhengHei"/>
              <a:cs typeface="Microsoft JhengHei"/>
              <a:sym typeface="Microsoft JhengHei"/>
            </a:endParaRPr>
          </a:p>
          <a:p>
            <a:pPr indent="-203200" lvl="0" marL="228600" rtl="0" algn="l">
              <a:lnSpc>
                <a:spcPct val="90000"/>
              </a:lnSpc>
              <a:spcBef>
                <a:spcPts val="0"/>
              </a:spcBef>
              <a:spcAft>
                <a:spcPts val="0"/>
              </a:spcAft>
              <a:buSzPts val="2400"/>
              <a:buFont typeface="Microsoft JhengHei"/>
              <a:buChar char="•"/>
            </a:pPr>
            <a:r>
              <a:rPr lang="zh-TW" sz="2400">
                <a:latin typeface="Microsoft JhengHei"/>
                <a:ea typeface="Microsoft JhengHei"/>
                <a:cs typeface="Microsoft JhengHei"/>
                <a:sym typeface="Microsoft JhengHei"/>
              </a:rPr>
              <a:t>範例可見右dbz圖做K-mean的情況(0-5-10次分群)</a:t>
            </a:r>
            <a:endParaRPr sz="2400">
              <a:latin typeface="Microsoft JhengHei"/>
              <a:ea typeface="Microsoft JhengHei"/>
              <a:cs typeface="Microsoft JhengHei"/>
              <a:sym typeface="Microsoft JhengHei"/>
            </a:endParaRPr>
          </a:p>
          <a:p>
            <a:pPr indent="-203200" lvl="0" marL="228600" rtl="0" algn="l">
              <a:lnSpc>
                <a:spcPct val="90000"/>
              </a:lnSpc>
              <a:spcBef>
                <a:spcPts val="0"/>
              </a:spcBef>
              <a:spcAft>
                <a:spcPts val="0"/>
              </a:spcAft>
              <a:buSzPts val="2400"/>
              <a:buFont typeface="Microsoft JhengHei"/>
              <a:buChar char="•"/>
            </a:pPr>
            <a:r>
              <a:rPr lang="zh-TW" sz="2400">
                <a:latin typeface="Microsoft JhengHei"/>
                <a:ea typeface="Microsoft JhengHei"/>
                <a:cs typeface="Microsoft JhengHei"/>
                <a:sym typeface="Microsoft JhengHei"/>
              </a:rPr>
              <a:t>綠點為標記kernel(有部分是未分類kernel(無紅線))</a:t>
            </a:r>
            <a:endParaRPr sz="2400">
              <a:latin typeface="Microsoft JhengHei"/>
              <a:ea typeface="Microsoft JhengHei"/>
              <a:cs typeface="Microsoft JhengHei"/>
              <a:sym typeface="Microsoft JhengHei"/>
            </a:endParaRPr>
          </a:p>
          <a:p>
            <a:pPr indent="-203200" lvl="0" marL="228600" rtl="0" algn="l">
              <a:lnSpc>
                <a:spcPct val="90000"/>
              </a:lnSpc>
              <a:spcBef>
                <a:spcPts val="0"/>
              </a:spcBef>
              <a:spcAft>
                <a:spcPts val="0"/>
              </a:spcAft>
              <a:buSzPts val="2400"/>
              <a:buFont typeface="Microsoft JhengHei"/>
              <a:buChar char="•"/>
            </a:pPr>
            <a:r>
              <a:rPr lang="zh-TW" sz="2400">
                <a:latin typeface="Microsoft JhengHei"/>
                <a:ea typeface="Microsoft JhengHei"/>
                <a:cs typeface="Microsoft JhengHei"/>
                <a:sym typeface="Microsoft JhengHei"/>
              </a:rPr>
              <a:t>藍點為超過閾值的回波點，紅線是目標點歸屬之群</a:t>
            </a:r>
            <a:endParaRPr sz="2400">
              <a:latin typeface="Microsoft JhengHei"/>
              <a:ea typeface="Microsoft JhengHei"/>
              <a:cs typeface="Microsoft JhengHei"/>
              <a:sym typeface="Microsoft JhengHei"/>
            </a:endParaRPr>
          </a:p>
          <a:p>
            <a:pPr indent="-203200" lvl="0" marL="228600" rtl="0" algn="l">
              <a:lnSpc>
                <a:spcPct val="90000"/>
              </a:lnSpc>
              <a:spcBef>
                <a:spcPts val="0"/>
              </a:spcBef>
              <a:spcAft>
                <a:spcPts val="0"/>
              </a:spcAft>
              <a:buSzPts val="2400"/>
              <a:buFont typeface="Microsoft JhengHei"/>
              <a:buChar char="•"/>
            </a:pPr>
            <a:r>
              <a:rPr lang="zh-TW" sz="2400">
                <a:latin typeface="Microsoft JhengHei"/>
                <a:ea typeface="Microsoft JhengHei"/>
                <a:cs typeface="Microsoft JhengHei"/>
                <a:sym typeface="Microsoft JhengHei"/>
              </a:rPr>
              <a:t>可以看到這次的case中隨機的kernel將目標點分成兩群</a:t>
            </a:r>
            <a:endParaRPr sz="2400">
              <a:latin typeface="Microsoft JhengHei"/>
              <a:ea typeface="Microsoft JhengHei"/>
              <a:cs typeface="Microsoft JhengHei"/>
              <a:sym typeface="Microsoft JhengHei"/>
            </a:endParaRPr>
          </a:p>
        </p:txBody>
      </p:sp>
      <p:pic>
        <p:nvPicPr>
          <p:cNvPr id="354" name="Google Shape;354;gda79b227ed_0_0"/>
          <p:cNvPicPr preferRelativeResize="0"/>
          <p:nvPr/>
        </p:nvPicPr>
        <p:blipFill>
          <a:blip r:embed="rId3">
            <a:alphaModFix/>
          </a:blip>
          <a:stretch>
            <a:fillRect/>
          </a:stretch>
        </p:blipFill>
        <p:spPr>
          <a:xfrm>
            <a:off x="838200" y="3993350"/>
            <a:ext cx="3719525" cy="2686050"/>
          </a:xfrm>
          <a:prstGeom prst="rect">
            <a:avLst/>
          </a:prstGeom>
          <a:noFill/>
          <a:ln>
            <a:noFill/>
          </a:ln>
        </p:spPr>
      </p:pic>
      <p:pic>
        <p:nvPicPr>
          <p:cNvPr id="355" name="Google Shape;355;gda79b227ed_0_0"/>
          <p:cNvPicPr preferRelativeResize="0"/>
          <p:nvPr/>
        </p:nvPicPr>
        <p:blipFill>
          <a:blip r:embed="rId4">
            <a:alphaModFix/>
          </a:blip>
          <a:stretch>
            <a:fillRect/>
          </a:stretch>
        </p:blipFill>
        <p:spPr>
          <a:xfrm>
            <a:off x="4505325" y="3993350"/>
            <a:ext cx="3819525" cy="2864650"/>
          </a:xfrm>
          <a:prstGeom prst="rect">
            <a:avLst/>
          </a:prstGeom>
          <a:noFill/>
          <a:ln>
            <a:noFill/>
          </a:ln>
        </p:spPr>
      </p:pic>
      <p:pic>
        <p:nvPicPr>
          <p:cNvPr id="356" name="Google Shape;356;gda79b227ed_0_0"/>
          <p:cNvPicPr preferRelativeResize="0"/>
          <p:nvPr/>
        </p:nvPicPr>
        <p:blipFill>
          <a:blip r:embed="rId5">
            <a:alphaModFix/>
          </a:blip>
          <a:stretch>
            <a:fillRect/>
          </a:stretch>
        </p:blipFill>
        <p:spPr>
          <a:xfrm>
            <a:off x="8324850" y="4082650"/>
            <a:ext cx="3581400" cy="2686050"/>
          </a:xfrm>
          <a:prstGeom prst="rect">
            <a:avLst/>
          </a:prstGeom>
          <a:noFill/>
          <a:ln>
            <a:noFill/>
          </a:ln>
        </p:spPr>
      </p:pic>
      <p:pic>
        <p:nvPicPr>
          <p:cNvPr id="357" name="Google Shape;357;gda79b227ed_0_0"/>
          <p:cNvPicPr preferRelativeResize="0"/>
          <p:nvPr/>
        </p:nvPicPr>
        <p:blipFill>
          <a:blip r:embed="rId6">
            <a:alphaModFix/>
          </a:blip>
          <a:stretch>
            <a:fillRect/>
          </a:stretch>
        </p:blipFill>
        <p:spPr>
          <a:xfrm>
            <a:off x="8598050" y="1433625"/>
            <a:ext cx="3308192" cy="248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da79b227ed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利用K-mean法找出對流胞中心</a:t>
            </a:r>
            <a:endParaRPr>
              <a:latin typeface="Microsoft JhengHei"/>
              <a:ea typeface="Microsoft JhengHei"/>
              <a:cs typeface="Microsoft JhengHei"/>
              <a:sym typeface="Microsoft JhengHei"/>
            </a:endParaRPr>
          </a:p>
        </p:txBody>
      </p:sp>
      <p:sp>
        <p:nvSpPr>
          <p:cNvPr id="363" name="Google Shape;363;gda79b227ed_0_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鎖定</a:t>
            </a:r>
            <a:r>
              <a:rPr lang="zh-TW" sz="2400">
                <a:latin typeface="Microsoft JhengHei"/>
                <a:ea typeface="Microsoft JhengHei"/>
                <a:cs typeface="Microsoft JhengHei"/>
                <a:sym typeface="Microsoft JhengHei"/>
              </a:rPr>
              <a:t>閾值40dbz，</a:t>
            </a:r>
            <a:r>
              <a:rPr lang="zh-TW" sz="2400">
                <a:latin typeface="Microsoft JhengHei"/>
                <a:ea typeface="Microsoft JhengHei"/>
                <a:cs typeface="Microsoft JhengHei"/>
                <a:sym typeface="Microsoft JhengHei"/>
              </a:rPr>
              <a:t>可標定出目標點數量：</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dbz_21_12_obs：460 </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dbz_21_11_1h：468 </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dbz_21_10_2h：746 </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準備做K-mean分群並疊圖觀察</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t/>
            </a:r>
            <a:endParaRPr sz="2400">
              <a:latin typeface="Microsoft JhengHei"/>
              <a:ea typeface="Microsoft JhengHei"/>
              <a:cs typeface="Microsoft JhengHei"/>
              <a:sym typeface="Microsoft JhengHei"/>
            </a:endParaRPr>
          </a:p>
        </p:txBody>
      </p:sp>
      <p:pic>
        <p:nvPicPr>
          <p:cNvPr id="364" name="Google Shape;364;gda79b227ed_0_11"/>
          <p:cNvPicPr preferRelativeResize="0"/>
          <p:nvPr/>
        </p:nvPicPr>
        <p:blipFill>
          <a:blip r:embed="rId3">
            <a:alphaModFix/>
          </a:blip>
          <a:stretch>
            <a:fillRect/>
          </a:stretch>
        </p:blipFill>
        <p:spPr>
          <a:xfrm>
            <a:off x="381000" y="3554019"/>
            <a:ext cx="3878075" cy="2908556"/>
          </a:xfrm>
          <a:prstGeom prst="rect">
            <a:avLst/>
          </a:prstGeom>
          <a:noFill/>
          <a:ln>
            <a:noFill/>
          </a:ln>
        </p:spPr>
      </p:pic>
      <p:pic>
        <p:nvPicPr>
          <p:cNvPr id="365" name="Google Shape;365;gda79b227ed_0_11"/>
          <p:cNvPicPr preferRelativeResize="0"/>
          <p:nvPr/>
        </p:nvPicPr>
        <p:blipFill>
          <a:blip r:embed="rId4">
            <a:alphaModFix/>
          </a:blip>
          <a:stretch>
            <a:fillRect/>
          </a:stretch>
        </p:blipFill>
        <p:spPr>
          <a:xfrm>
            <a:off x="4067200" y="3554025"/>
            <a:ext cx="3878067" cy="2908550"/>
          </a:xfrm>
          <a:prstGeom prst="rect">
            <a:avLst/>
          </a:prstGeom>
          <a:noFill/>
          <a:ln>
            <a:noFill/>
          </a:ln>
        </p:spPr>
      </p:pic>
      <p:pic>
        <p:nvPicPr>
          <p:cNvPr id="366" name="Google Shape;366;gda79b227ed_0_11"/>
          <p:cNvPicPr preferRelativeResize="0"/>
          <p:nvPr/>
        </p:nvPicPr>
        <p:blipFill>
          <a:blip r:embed="rId5">
            <a:alphaModFix/>
          </a:blip>
          <a:stretch>
            <a:fillRect/>
          </a:stretch>
        </p:blipFill>
        <p:spPr>
          <a:xfrm>
            <a:off x="7696225" y="3463463"/>
            <a:ext cx="4119574" cy="3089675"/>
          </a:xfrm>
          <a:prstGeom prst="rect">
            <a:avLst/>
          </a:prstGeom>
          <a:noFill/>
          <a:ln>
            <a:noFill/>
          </a:ln>
        </p:spPr>
      </p:pic>
      <p:pic>
        <p:nvPicPr>
          <p:cNvPr id="367" name="Google Shape;367;gda79b227ed_0_11"/>
          <p:cNvPicPr preferRelativeResize="0"/>
          <p:nvPr/>
        </p:nvPicPr>
        <p:blipFill>
          <a:blip r:embed="rId6">
            <a:alphaModFix/>
          </a:blip>
          <a:stretch>
            <a:fillRect/>
          </a:stretch>
        </p:blipFill>
        <p:spPr>
          <a:xfrm>
            <a:off x="2491475" y="5532300"/>
            <a:ext cx="1767600" cy="1325700"/>
          </a:xfrm>
          <a:prstGeom prst="rect">
            <a:avLst/>
          </a:prstGeom>
          <a:noFill/>
          <a:ln>
            <a:noFill/>
          </a:ln>
        </p:spPr>
      </p:pic>
      <p:pic>
        <p:nvPicPr>
          <p:cNvPr id="368" name="Google Shape;368;gda79b227ed_0_11"/>
          <p:cNvPicPr preferRelativeResize="0"/>
          <p:nvPr/>
        </p:nvPicPr>
        <p:blipFill>
          <a:blip r:embed="rId7">
            <a:alphaModFix/>
          </a:blip>
          <a:stretch>
            <a:fillRect/>
          </a:stretch>
        </p:blipFill>
        <p:spPr>
          <a:xfrm>
            <a:off x="6177675" y="5532300"/>
            <a:ext cx="1767600" cy="1325700"/>
          </a:xfrm>
          <a:prstGeom prst="rect">
            <a:avLst/>
          </a:prstGeom>
          <a:noFill/>
          <a:ln>
            <a:noFill/>
          </a:ln>
        </p:spPr>
      </p:pic>
      <p:pic>
        <p:nvPicPr>
          <p:cNvPr id="369" name="Google Shape;369;gda79b227ed_0_11"/>
          <p:cNvPicPr preferRelativeResize="0"/>
          <p:nvPr/>
        </p:nvPicPr>
        <p:blipFill>
          <a:blip r:embed="rId8">
            <a:alphaModFix/>
          </a:blip>
          <a:stretch>
            <a:fillRect/>
          </a:stretch>
        </p:blipFill>
        <p:spPr>
          <a:xfrm>
            <a:off x="10048200" y="5532300"/>
            <a:ext cx="1767600" cy="132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da79b227ed_0_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利用K-mean法找出對流胞中心</a:t>
            </a:r>
            <a:endParaRPr>
              <a:latin typeface="Microsoft JhengHei"/>
              <a:ea typeface="Microsoft JhengHei"/>
              <a:cs typeface="Microsoft JhengHei"/>
              <a:sym typeface="Microsoft JhengHei"/>
            </a:endParaRPr>
          </a:p>
        </p:txBody>
      </p:sp>
      <p:pic>
        <p:nvPicPr>
          <p:cNvPr id="375" name="Google Shape;375;gda79b227ed_0_23"/>
          <p:cNvPicPr preferRelativeResize="0"/>
          <p:nvPr/>
        </p:nvPicPr>
        <p:blipFill>
          <a:blip r:embed="rId3">
            <a:alphaModFix/>
          </a:blip>
          <a:stretch>
            <a:fillRect/>
          </a:stretch>
        </p:blipFill>
        <p:spPr>
          <a:xfrm>
            <a:off x="247650" y="1365538"/>
            <a:ext cx="4794200" cy="3499726"/>
          </a:xfrm>
          <a:prstGeom prst="rect">
            <a:avLst/>
          </a:prstGeom>
          <a:noFill/>
          <a:ln>
            <a:noFill/>
          </a:ln>
        </p:spPr>
      </p:pic>
      <p:pic>
        <p:nvPicPr>
          <p:cNvPr id="376" name="Google Shape;376;gda79b227ed_0_23"/>
          <p:cNvPicPr preferRelativeResize="0"/>
          <p:nvPr/>
        </p:nvPicPr>
        <p:blipFill>
          <a:blip r:embed="rId4">
            <a:alphaModFix/>
          </a:blip>
          <a:stretch>
            <a:fillRect/>
          </a:stretch>
        </p:blipFill>
        <p:spPr>
          <a:xfrm>
            <a:off x="3605200" y="2972525"/>
            <a:ext cx="5107350" cy="3728324"/>
          </a:xfrm>
          <a:prstGeom prst="rect">
            <a:avLst/>
          </a:prstGeom>
          <a:noFill/>
          <a:ln>
            <a:noFill/>
          </a:ln>
        </p:spPr>
      </p:pic>
      <p:pic>
        <p:nvPicPr>
          <p:cNvPr id="377" name="Google Shape;377;gda79b227ed_0_23"/>
          <p:cNvPicPr preferRelativeResize="0"/>
          <p:nvPr/>
        </p:nvPicPr>
        <p:blipFill>
          <a:blip r:embed="rId5">
            <a:alphaModFix/>
          </a:blip>
          <a:stretch>
            <a:fillRect/>
          </a:stretch>
        </p:blipFill>
        <p:spPr>
          <a:xfrm>
            <a:off x="7729550" y="1690813"/>
            <a:ext cx="4462450" cy="3257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da79b227ed_0_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利用K-mean法找出對流胞中心</a:t>
            </a:r>
            <a:endParaRPr>
              <a:latin typeface="Microsoft JhengHei"/>
              <a:ea typeface="Microsoft JhengHei"/>
              <a:cs typeface="Microsoft JhengHei"/>
              <a:sym typeface="Microsoft JhengHei"/>
            </a:endParaRPr>
          </a:p>
        </p:txBody>
      </p:sp>
      <p:sp>
        <p:nvSpPr>
          <p:cNvPr id="383" name="Google Shape;383;gda79b227ed_0_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可以看到幾件事情：</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1. 在隨機10個</a:t>
            </a:r>
            <a:r>
              <a:rPr lang="zh-TW" sz="2400">
                <a:latin typeface="Microsoft JhengHei"/>
                <a:ea typeface="Microsoft JhengHei"/>
                <a:cs typeface="Microsoft JhengHei"/>
                <a:sym typeface="Microsoft JhengHei"/>
              </a:rPr>
              <a:t>kernel</a:t>
            </a:r>
            <a:r>
              <a:rPr lang="zh-TW" sz="2400">
                <a:latin typeface="Microsoft JhengHei"/>
                <a:ea typeface="Microsoft JhengHei"/>
                <a:cs typeface="Microsoft JhengHei"/>
                <a:sym typeface="Microsoft JhengHei"/>
              </a:rPr>
              <a:t>的情況下其實K-mean表現不錯</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a:t>
            </a:r>
            <a:r>
              <a:rPr lang="zh-TW" sz="2400">
                <a:latin typeface="Microsoft JhengHei"/>
                <a:ea typeface="Microsoft JhengHei"/>
                <a:cs typeface="Microsoft JhengHei"/>
                <a:sym typeface="Microsoft JhengHei"/>
              </a:rPr>
              <a:t>可以將不重要的kernel捨棄且將不同時間但具有相似</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空間尺度的迴波圖同樣的分成兩群。</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2. kernel的移動會受到局部高dbz雜訊的影響，可能需要</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事先濾除不合理的局部雜訊</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3. 未來發展方向應該將隨機產生kernel替換成針對台灣</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附近放置kernel進行分群，需要尋找最佳標地點。</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4. 承3，若有雷達區域分割的情況且迴波移動，需要尋找</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能在不同時間下長期追蹤kernel的方法(即：確認這個</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    時間的kernel是上個時間的哪個kernel)</a:t>
            </a:r>
            <a:endParaRPr sz="2400">
              <a:latin typeface="Microsoft JhengHei"/>
              <a:ea typeface="Microsoft JhengHei"/>
              <a:cs typeface="Microsoft JhengHei"/>
              <a:sym typeface="Microsoft JhengHei"/>
            </a:endParaRPr>
          </a:p>
        </p:txBody>
      </p:sp>
      <p:pic>
        <p:nvPicPr>
          <p:cNvPr id="384" name="Google Shape;384;gda79b227ed_0_49"/>
          <p:cNvPicPr preferRelativeResize="0"/>
          <p:nvPr/>
        </p:nvPicPr>
        <p:blipFill>
          <a:blip r:embed="rId3">
            <a:alphaModFix/>
          </a:blip>
          <a:stretch>
            <a:fillRect/>
          </a:stretch>
        </p:blipFill>
        <p:spPr>
          <a:xfrm>
            <a:off x="8739200" y="1150875"/>
            <a:ext cx="3248026" cy="2436025"/>
          </a:xfrm>
          <a:prstGeom prst="rect">
            <a:avLst/>
          </a:prstGeom>
          <a:noFill/>
          <a:ln>
            <a:noFill/>
          </a:ln>
        </p:spPr>
      </p:pic>
      <p:pic>
        <p:nvPicPr>
          <p:cNvPr id="385" name="Google Shape;385;gda79b227ed_0_49"/>
          <p:cNvPicPr preferRelativeResize="0"/>
          <p:nvPr/>
        </p:nvPicPr>
        <p:blipFill rotWithShape="1">
          <a:blip r:embed="rId4">
            <a:alphaModFix/>
          </a:blip>
          <a:srcRect b="0" l="-4400" r="4400" t="0"/>
          <a:stretch/>
        </p:blipFill>
        <p:spPr>
          <a:xfrm>
            <a:off x="8662975" y="3800475"/>
            <a:ext cx="3248026" cy="2436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發展方向2:簡易nowcasting(深度學習)</a:t>
            </a:r>
            <a:endParaRPr>
              <a:latin typeface="Microsoft JhengHei"/>
              <a:ea typeface="Microsoft JhengHei"/>
              <a:cs typeface="Microsoft JhengHei"/>
              <a:sym typeface="Microsoft JhengHei"/>
            </a:endParaRPr>
          </a:p>
        </p:txBody>
      </p:sp>
      <p:sp>
        <p:nvSpPr>
          <p:cNvPr id="391" name="Google Shape;39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convLSTM</a:t>
            </a:r>
            <a:endParaRPr>
              <a:latin typeface="Microsoft JhengHei"/>
              <a:ea typeface="Microsoft JhengHei"/>
              <a:cs typeface="Microsoft JhengHei"/>
              <a:sym typeface="Microsoft JhengHei"/>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prenRNN++</a:t>
            </a:r>
            <a:endParaRPr>
              <a:latin typeface="Microsoft JhengHei"/>
              <a:ea typeface="Microsoft JhengHei"/>
              <a:cs typeface="Microsoft JhengHei"/>
              <a:sym typeface="Microsoft JhengHei"/>
            </a:endParaRPr>
          </a:p>
          <a:p>
            <a:pPr indent="-165100" lvl="0" marL="228600" rtl="0" algn="l">
              <a:lnSpc>
                <a:spcPct val="90000"/>
              </a:lnSpc>
              <a:spcBef>
                <a:spcPts val="1000"/>
              </a:spcBef>
              <a:spcAft>
                <a:spcPts val="0"/>
              </a:spcAft>
              <a:buSzPts val="1800"/>
              <a:buFont typeface="Microsoft JhengHei"/>
              <a:buChar char="•"/>
            </a:pPr>
            <a:r>
              <a:rPr lang="zh-TW">
                <a:latin typeface="Microsoft JhengHei"/>
                <a:ea typeface="Microsoft JhengHei"/>
                <a:cs typeface="Microsoft JhengHei"/>
                <a:sym typeface="Microsoft JhengHei"/>
              </a:rPr>
              <a:t>目前受限資料量暫時擱置</a:t>
            </a:r>
            <a:endParaRPr>
              <a:latin typeface="Microsoft JhengHei"/>
              <a:ea typeface="Microsoft JhengHei"/>
              <a:cs typeface="Microsoft JhengHei"/>
              <a:sym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Dbz to rr原理討論</a:t>
            </a:r>
            <a:endParaRPr/>
          </a:p>
        </p:txBody>
      </p:sp>
      <p:pic>
        <p:nvPicPr>
          <p:cNvPr id="112" name="Google Shape;112;p4"/>
          <p:cNvPicPr preferRelativeResize="0"/>
          <p:nvPr/>
        </p:nvPicPr>
        <p:blipFill rotWithShape="1">
          <a:blip r:embed="rId3">
            <a:alphaModFix/>
          </a:blip>
          <a:srcRect b="0" l="0" r="0" t="0"/>
          <a:stretch/>
        </p:blipFill>
        <p:spPr>
          <a:xfrm>
            <a:off x="298515" y="2202817"/>
            <a:ext cx="11594969" cy="3596953"/>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a:off x="6553605" y="5690622"/>
            <a:ext cx="2629267" cy="10574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rr color bar間距問題，低雨量區間轉細</a:t>
            </a:r>
            <a:endParaRPr>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繪圖color bar單位注意</a:t>
            </a:r>
            <a:endParaRPr>
              <a:latin typeface="Microsoft JhengHei"/>
              <a:ea typeface="Microsoft JhengHei"/>
              <a:cs typeface="Microsoft JhengHei"/>
              <a:sym typeface="Microsoft JhengHei"/>
            </a:endParaRPr>
          </a:p>
        </p:txBody>
      </p:sp>
      <p:sp>
        <p:nvSpPr>
          <p:cNvPr id="119" name="Google Shape;11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a:latin typeface="Microsoft JhengHei"/>
              <a:ea typeface="Microsoft JhengHei"/>
              <a:cs typeface="Microsoft JhengHei"/>
              <a:sym typeface="Microsoft JhengHei"/>
            </a:endParaRPr>
          </a:p>
          <a:p>
            <a:pPr indent="-228600" lvl="0" marL="228600" rtl="0" algn="l">
              <a:spcBef>
                <a:spcPts val="1000"/>
              </a:spcBef>
              <a:spcAft>
                <a:spcPts val="0"/>
              </a:spcAft>
              <a:buSzPts val="1800"/>
              <a:buFont typeface="Microsoft JhengHei"/>
              <a:buChar char="•"/>
            </a:pPr>
            <a:r>
              <a:rPr lang="zh-TW">
                <a:latin typeface="Microsoft JhengHei"/>
                <a:ea typeface="Microsoft JhengHei"/>
                <a:cs typeface="Microsoft JhengHei"/>
                <a:sym typeface="Microsoft JhengHei"/>
              </a:rPr>
              <a:t>color bar修正畫法間隔</a:t>
            </a:r>
            <a:endParaRPr>
              <a:latin typeface="Microsoft JhengHei"/>
              <a:ea typeface="Microsoft JhengHei"/>
              <a:cs typeface="Microsoft JhengHei"/>
              <a:sym typeface="Microsoft JhengHei"/>
            </a:endParaRPr>
          </a:p>
          <a:p>
            <a:pPr indent="0" lvl="0" marL="0" rtl="0" algn="l">
              <a:spcBef>
                <a:spcPts val="1000"/>
              </a:spcBef>
              <a:spcAft>
                <a:spcPts val="0"/>
              </a:spcAft>
              <a:buNone/>
            </a:pPr>
            <a:r>
              <a:rPr lang="zh-TW">
                <a:latin typeface="Microsoft JhengHei"/>
                <a:ea typeface="Microsoft JhengHei"/>
                <a:cs typeface="Microsoft JhengHei"/>
                <a:sym typeface="Microsoft JhengHei"/>
              </a:rPr>
              <a:t>   (參考氣象局間隔)</a:t>
            </a:r>
            <a:endParaRPr>
              <a:latin typeface="Microsoft JhengHei"/>
              <a:ea typeface="Microsoft JhengHei"/>
              <a:cs typeface="Microsoft JhengHei"/>
              <a:sym typeface="Microsoft JhengHei"/>
            </a:endParaRPr>
          </a:p>
          <a:p>
            <a:pPr indent="0" lvl="0" marL="0" rtl="0" algn="l">
              <a:spcBef>
                <a:spcPts val="1000"/>
              </a:spcBef>
              <a:spcAft>
                <a:spcPts val="0"/>
              </a:spcAft>
              <a:buNone/>
            </a:pPr>
            <a:r>
              <a:t/>
            </a:r>
            <a:endParaRPr>
              <a:latin typeface="Microsoft JhengHei"/>
              <a:ea typeface="Microsoft JhengHei"/>
              <a:cs typeface="Microsoft JhengHei"/>
              <a:sym typeface="Microsoft JhengHei"/>
            </a:endParaRPr>
          </a:p>
          <a:p>
            <a:pPr indent="-228600" lvl="0" marL="228600" rtl="0" algn="l">
              <a:spcBef>
                <a:spcPts val="0"/>
              </a:spcBef>
              <a:spcAft>
                <a:spcPts val="0"/>
              </a:spcAft>
              <a:buSzPts val="1800"/>
              <a:buFont typeface="Microsoft JhengHei"/>
              <a:buChar char="•"/>
            </a:pPr>
            <a:r>
              <a:rPr lang="zh-TW">
                <a:latin typeface="Microsoft JhengHei"/>
                <a:ea typeface="Microsoft JhengHei"/>
                <a:cs typeface="Microsoft JhengHei"/>
                <a:sym typeface="Microsoft JhengHei"/>
              </a:rPr>
              <a:t>已確認單位並修正</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p:txBody>
      </p:sp>
      <p:pic>
        <p:nvPicPr>
          <p:cNvPr id="120" name="Google Shape;120;p5"/>
          <p:cNvPicPr preferRelativeResize="0"/>
          <p:nvPr/>
        </p:nvPicPr>
        <p:blipFill rotWithShape="1">
          <a:blip r:embed="rId3">
            <a:alphaModFix/>
          </a:blip>
          <a:srcRect b="0" l="75579" r="12876" t="0"/>
          <a:stretch/>
        </p:blipFill>
        <p:spPr>
          <a:xfrm>
            <a:off x="7019750" y="1393700"/>
            <a:ext cx="841075" cy="5464300"/>
          </a:xfrm>
          <a:prstGeom prst="rect">
            <a:avLst/>
          </a:prstGeom>
          <a:noFill/>
          <a:ln>
            <a:noFill/>
          </a:ln>
        </p:spPr>
      </p:pic>
      <p:pic>
        <p:nvPicPr>
          <p:cNvPr id="121" name="Google Shape;121;p5"/>
          <p:cNvPicPr preferRelativeResize="0"/>
          <p:nvPr/>
        </p:nvPicPr>
        <p:blipFill rotWithShape="1">
          <a:blip r:embed="rId4">
            <a:alphaModFix/>
          </a:blip>
          <a:srcRect b="0" l="76268" r="9933" t="0"/>
          <a:stretch/>
        </p:blipFill>
        <p:spPr>
          <a:xfrm>
            <a:off x="8394600" y="1393700"/>
            <a:ext cx="1005226" cy="546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RMSE不會有負</a:t>
            </a:r>
            <a:endParaRPr>
              <a:latin typeface="Microsoft JhengHei"/>
              <a:ea typeface="Microsoft JhengHei"/>
              <a:cs typeface="Microsoft JhengHei"/>
              <a:sym typeface="Microsoft JhengHei"/>
            </a:endParaRPr>
          </a:p>
        </p:txBody>
      </p:sp>
      <p:sp>
        <p:nvSpPr>
          <p:cNvPr id="127" name="Google Shape;12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一張圖應該只有一個RMSE分數，已修正</a:t>
            </a:r>
            <a:endParaRPr>
              <a:latin typeface="Microsoft JhengHei"/>
              <a:ea typeface="Microsoft JhengHei"/>
              <a:cs typeface="Microsoft JhengHei"/>
              <a:sym typeface="Microsoft JhengHei"/>
            </a:endParaRPr>
          </a:p>
          <a:p>
            <a:pPr indent="-165100" lvl="0" marL="228600" rtl="0" algn="l">
              <a:lnSpc>
                <a:spcPct val="90000"/>
              </a:lnSpc>
              <a:spcBef>
                <a:spcPts val="0"/>
              </a:spcBef>
              <a:spcAft>
                <a:spcPts val="0"/>
              </a:spcAft>
              <a:buSzPts val="1800"/>
              <a:buFont typeface="Microsoft JhengHei"/>
              <a:buChar char="•"/>
            </a:pPr>
            <a:r>
              <a:rPr lang="zh-TW">
                <a:latin typeface="Microsoft JhengHei"/>
                <a:ea typeface="Microsoft JhengHei"/>
                <a:cs typeface="Microsoft JhengHei"/>
                <a:sym typeface="Microsoft JhengHei"/>
              </a:rPr>
              <a:t>且針對delta dbz的值做對比深淺色階</a:t>
            </a:r>
            <a:endParaRPr>
              <a:latin typeface="Microsoft JhengHei"/>
              <a:ea typeface="Microsoft JhengHei"/>
              <a:cs typeface="Microsoft JhengHei"/>
              <a:sym typeface="Microsoft JhengHei"/>
            </a:endParaRPr>
          </a:p>
        </p:txBody>
      </p:sp>
      <p:pic>
        <p:nvPicPr>
          <p:cNvPr id="128" name="Google Shape;128;p7"/>
          <p:cNvPicPr preferRelativeResize="0"/>
          <p:nvPr/>
        </p:nvPicPr>
        <p:blipFill>
          <a:blip r:embed="rId3">
            <a:alphaModFix/>
          </a:blip>
          <a:stretch>
            <a:fillRect/>
          </a:stretch>
        </p:blipFill>
        <p:spPr>
          <a:xfrm>
            <a:off x="671538" y="2843250"/>
            <a:ext cx="5448275" cy="4086200"/>
          </a:xfrm>
          <a:prstGeom prst="rect">
            <a:avLst/>
          </a:prstGeom>
          <a:noFill/>
          <a:ln>
            <a:noFill/>
          </a:ln>
        </p:spPr>
      </p:pic>
      <p:pic>
        <p:nvPicPr>
          <p:cNvPr id="129" name="Google Shape;129;p7"/>
          <p:cNvPicPr preferRelativeResize="0"/>
          <p:nvPr/>
        </p:nvPicPr>
        <p:blipFill>
          <a:blip r:embed="rId4">
            <a:alphaModFix/>
          </a:blip>
          <a:stretch>
            <a:fillRect/>
          </a:stretch>
        </p:blipFill>
        <p:spPr>
          <a:xfrm>
            <a:off x="6072188" y="2843250"/>
            <a:ext cx="5448267" cy="408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閾值先處理再操作或繪圖</a:t>
            </a:r>
            <a:endParaRPr/>
          </a:p>
        </p:txBody>
      </p:sp>
      <p:sp>
        <p:nvSpPr>
          <p:cNvPr id="136" name="Google Shape;136;p8"/>
          <p:cNvSpPr txBox="1"/>
          <p:nvPr>
            <p:ph idx="1" type="body"/>
          </p:nvPr>
        </p:nvSpPr>
        <p:spPr>
          <a:xfrm>
            <a:off x="838200" y="5672144"/>
            <a:ext cx="10515600" cy="8859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zh-TW" sz="2400"/>
              <a:t>在這邊讀取grd解析dbz、rr出來，並且對氣象局設立的間隔做濾除</a:t>
            </a:r>
            <a:endParaRPr sz="2400"/>
          </a:p>
          <a:p>
            <a:pPr indent="-50800" lvl="0" marL="228600" rtl="0" algn="l">
              <a:lnSpc>
                <a:spcPct val="90000"/>
              </a:lnSpc>
              <a:spcBef>
                <a:spcPts val="0"/>
              </a:spcBef>
              <a:spcAft>
                <a:spcPts val="0"/>
              </a:spcAft>
              <a:buClr>
                <a:schemeClr val="dk1"/>
              </a:buClr>
              <a:buSzPts val="2800"/>
              <a:buNone/>
            </a:pPr>
            <a:r>
              <a:rPr lang="zh-TW" sz="2400"/>
              <a:t>高/低於範圍的都視為雜訊</a:t>
            </a:r>
            <a:r>
              <a:rPr lang="zh-TW" sz="2400"/>
              <a:t>，應屬合理資料處理範圍，最後才做其他後處理</a:t>
            </a:r>
            <a:endParaRPr sz="2400"/>
          </a:p>
        </p:txBody>
      </p:sp>
      <p:pic>
        <p:nvPicPr>
          <p:cNvPr id="137" name="Google Shape;137;p8"/>
          <p:cNvPicPr preferRelativeResize="0"/>
          <p:nvPr/>
        </p:nvPicPr>
        <p:blipFill>
          <a:blip r:embed="rId3">
            <a:alphaModFix/>
          </a:blip>
          <a:stretch>
            <a:fillRect/>
          </a:stretch>
        </p:blipFill>
        <p:spPr>
          <a:xfrm>
            <a:off x="1352550" y="1419225"/>
            <a:ext cx="9486900" cy="401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zh-TW">
                <a:latin typeface="Microsoft JhengHei"/>
                <a:ea typeface="Microsoft JhengHei"/>
                <a:cs typeface="Microsoft JhengHei"/>
                <a:sym typeface="Microsoft JhengHei"/>
              </a:rPr>
              <a:t>發展方向1:Verification scores</a:t>
            </a:r>
            <a:endParaRPr/>
          </a:p>
        </p:txBody>
      </p:sp>
      <p:sp>
        <p:nvSpPr>
          <p:cNvPr id="144" name="Google Shape;144;p9"/>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zh-TW">
                <a:latin typeface="Microsoft JhengHei"/>
                <a:ea typeface="Microsoft JhengHei"/>
                <a:cs typeface="Microsoft JhengHei"/>
                <a:sym typeface="Microsoft JhengHei"/>
              </a:rPr>
              <a:t>SCC</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RMSE</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POD</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FAR</a:t>
            </a:r>
            <a:endParaRPr/>
          </a:p>
          <a:p>
            <a:pPr indent="-228600" lvl="0" marL="228600" rtl="0" algn="l">
              <a:lnSpc>
                <a:spcPct val="90000"/>
              </a:lnSpc>
              <a:spcBef>
                <a:spcPts val="1000"/>
              </a:spcBef>
              <a:spcAft>
                <a:spcPts val="0"/>
              </a:spcAft>
              <a:buClr>
                <a:schemeClr val="dk1"/>
              </a:buClr>
              <a:buSzPts val="2800"/>
              <a:buChar char="•"/>
            </a:pPr>
            <a:r>
              <a:rPr lang="zh-TW">
                <a:latin typeface="Microsoft JhengHei"/>
                <a:ea typeface="Microsoft JhengHei"/>
                <a:cs typeface="Microsoft JhengHei"/>
                <a:sym typeface="Microsoft JhengHei"/>
              </a:rPr>
              <a:t>CSI(TS)</a:t>
            </a:r>
            <a:endParaRPr>
              <a:latin typeface="Microsoft JhengHei"/>
              <a:ea typeface="Microsoft JhengHei"/>
              <a:cs typeface="Microsoft JhengHei"/>
              <a:sym typeface="Microsoft JhengHei"/>
            </a:endParaRPr>
          </a:p>
          <a:p>
            <a:pPr indent="-165100" lvl="0" marL="228600" rtl="0" algn="l">
              <a:lnSpc>
                <a:spcPct val="90000"/>
              </a:lnSpc>
              <a:spcBef>
                <a:spcPts val="1000"/>
              </a:spcBef>
              <a:spcAft>
                <a:spcPts val="0"/>
              </a:spcAft>
              <a:buSzPts val="1800"/>
              <a:buFont typeface="Microsoft JhengHei"/>
              <a:buChar char="•"/>
            </a:pPr>
            <a:r>
              <a:rPr lang="zh-TW">
                <a:latin typeface="Microsoft JhengHei"/>
                <a:ea typeface="Microsoft JhengHei"/>
                <a:cs typeface="Microsoft JhengHei"/>
                <a:sym typeface="Microsoft JhengHei"/>
              </a:rPr>
              <a:t>(ETS)</a:t>
            </a:r>
            <a:endParaRPr>
              <a:latin typeface="Microsoft JhengHei"/>
              <a:ea typeface="Microsoft JhengHei"/>
              <a:cs typeface="Microsoft JhengHei"/>
              <a:sym typeface="Microsoft JhengHei"/>
            </a:endParaRPr>
          </a:p>
          <a:p>
            <a:pPr indent="-165100" lvl="0" marL="228600" rtl="0" algn="l">
              <a:lnSpc>
                <a:spcPct val="90000"/>
              </a:lnSpc>
              <a:spcBef>
                <a:spcPts val="1000"/>
              </a:spcBef>
              <a:spcAft>
                <a:spcPts val="0"/>
              </a:spcAft>
              <a:buSzPts val="1800"/>
              <a:buFont typeface="Microsoft JhengHei"/>
              <a:buChar char="•"/>
            </a:pPr>
            <a:r>
              <a:rPr lang="zh-TW">
                <a:latin typeface="Microsoft JhengHei"/>
                <a:ea typeface="Microsoft JhengHei"/>
                <a:cs typeface="Microsoft JhengHei"/>
                <a:sym typeface="Microsoft JhengHei"/>
              </a:rPr>
              <a:t>(BS)</a:t>
            </a:r>
            <a:endParaRPr>
              <a:latin typeface="Microsoft JhengHei"/>
              <a:ea typeface="Microsoft JhengHei"/>
              <a:cs typeface="Microsoft JhengHei"/>
              <a:sym typeface="Microsoft JhengHei"/>
            </a:endParaRPr>
          </a:p>
          <a:p>
            <a:pPr indent="-165100" lvl="0" marL="228600" rtl="0" algn="l">
              <a:lnSpc>
                <a:spcPct val="90000"/>
              </a:lnSpc>
              <a:spcBef>
                <a:spcPts val="1000"/>
              </a:spcBef>
              <a:spcAft>
                <a:spcPts val="0"/>
              </a:spcAft>
              <a:buSzPts val="1800"/>
              <a:buFont typeface="Microsoft JhengHei"/>
              <a:buChar char="•"/>
            </a:pPr>
            <a:r>
              <a:rPr lang="zh-TW">
                <a:latin typeface="Microsoft JhengHei"/>
                <a:ea typeface="Microsoft JhengHei"/>
                <a:cs typeface="Microsoft JhengHei"/>
                <a:sym typeface="Microsoft JhengHei"/>
              </a:rPr>
              <a:t>pearson</a:t>
            </a:r>
            <a:endParaRPr>
              <a:latin typeface="Microsoft JhengHei"/>
              <a:ea typeface="Microsoft JhengHei"/>
              <a:cs typeface="Microsoft JhengHei"/>
              <a:sym typeface="Microsoft JhengHei"/>
            </a:endParaRPr>
          </a:p>
          <a:p>
            <a:pPr indent="0" lvl="0" marL="0" rtl="0" algn="l">
              <a:lnSpc>
                <a:spcPct val="90000"/>
              </a:lnSpc>
              <a:spcBef>
                <a:spcPts val="1000"/>
              </a:spcBef>
              <a:spcAft>
                <a:spcPts val="0"/>
              </a:spcAft>
              <a:buNone/>
            </a:pPr>
            <a:r>
              <a:rPr lang="zh-TW">
                <a:latin typeface="Microsoft JhengHei"/>
                <a:ea typeface="Microsoft JhengHei"/>
                <a:cs typeface="Microsoft JhengHei"/>
                <a:sym typeface="Microsoft JhengHei"/>
              </a:rPr>
              <a:t>目的:先熟練現有計算方法，未來可以試著再以此為基礎做調整，對其他發展方向的結果做評估</a:t>
            </a:r>
            <a:endParaRPr>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d6141c9ad1_0_5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zh-TW">
                <a:latin typeface="Microsoft JhengHei"/>
                <a:ea typeface="Microsoft JhengHei"/>
                <a:cs typeface="Microsoft JhengHei"/>
                <a:sym typeface="Microsoft JhengHei"/>
              </a:rPr>
              <a:t>POD</a:t>
            </a:r>
            <a:r>
              <a:rPr lang="zh-TW"/>
              <a:t>、</a:t>
            </a:r>
            <a:r>
              <a:rPr lang="zh-TW">
                <a:latin typeface="Microsoft JhengHei"/>
                <a:ea typeface="Microsoft JhengHei"/>
                <a:cs typeface="Microsoft JhengHei"/>
                <a:sym typeface="Microsoft JhengHei"/>
              </a:rPr>
              <a:t>FAR和CSI</a:t>
            </a:r>
            <a:endParaRPr/>
          </a:p>
        </p:txBody>
      </p:sp>
      <p:pic>
        <p:nvPicPr>
          <p:cNvPr id="151" name="Google Shape;151;gd6141c9ad1_0_59"/>
          <p:cNvPicPr preferRelativeResize="0"/>
          <p:nvPr/>
        </p:nvPicPr>
        <p:blipFill rotWithShape="1">
          <a:blip r:embed="rId3">
            <a:alphaModFix/>
          </a:blip>
          <a:srcRect b="38804" l="5522" r="6542" t="0"/>
          <a:stretch/>
        </p:blipFill>
        <p:spPr>
          <a:xfrm>
            <a:off x="1350100" y="1690825"/>
            <a:ext cx="8693974" cy="417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2021-05-06T07:57:38Z</dcterms:created>
  <dc:creator>展皇 黃</dc:creator>
</cp:coreProperties>
</file>